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90"/>
  </p:notesMasterIdLst>
  <p:handoutMasterIdLst>
    <p:handoutMasterId r:id="rId91"/>
  </p:handoutMasterIdLst>
  <p:sldIdLst>
    <p:sldId id="323" r:id="rId5"/>
    <p:sldId id="309" r:id="rId6"/>
    <p:sldId id="325" r:id="rId7"/>
    <p:sldId id="357" r:id="rId8"/>
    <p:sldId id="327" r:id="rId9"/>
    <p:sldId id="328" r:id="rId10"/>
    <p:sldId id="329" r:id="rId11"/>
    <p:sldId id="330" r:id="rId12"/>
    <p:sldId id="331" r:id="rId13"/>
    <p:sldId id="342" r:id="rId14"/>
    <p:sldId id="256" r:id="rId15"/>
    <p:sldId id="257" r:id="rId16"/>
    <p:sldId id="349" r:id="rId17"/>
    <p:sldId id="358" r:id="rId18"/>
    <p:sldId id="343" r:id="rId19"/>
    <p:sldId id="258" r:id="rId20"/>
    <p:sldId id="332" r:id="rId21"/>
    <p:sldId id="333" r:id="rId22"/>
    <p:sldId id="259" r:id="rId23"/>
    <p:sldId id="260" r:id="rId24"/>
    <p:sldId id="261" r:id="rId25"/>
    <p:sldId id="263" r:id="rId26"/>
    <p:sldId id="264" r:id="rId27"/>
    <p:sldId id="350" r:id="rId28"/>
    <p:sldId id="341" r:id="rId29"/>
    <p:sldId id="265" r:id="rId30"/>
    <p:sldId id="266" r:id="rId31"/>
    <p:sldId id="267" r:id="rId32"/>
    <p:sldId id="268" r:id="rId33"/>
    <p:sldId id="269" r:id="rId34"/>
    <p:sldId id="359" r:id="rId35"/>
    <p:sldId id="279" r:id="rId36"/>
    <p:sldId id="271" r:id="rId37"/>
    <p:sldId id="280" r:id="rId38"/>
    <p:sldId id="272" r:id="rId39"/>
    <p:sldId id="351" r:id="rId40"/>
    <p:sldId id="281" r:id="rId41"/>
    <p:sldId id="273" r:id="rId42"/>
    <p:sldId id="274" r:id="rId43"/>
    <p:sldId id="282" r:id="rId44"/>
    <p:sldId id="275" r:id="rId45"/>
    <p:sldId id="276" r:id="rId46"/>
    <p:sldId id="302" r:id="rId47"/>
    <p:sldId id="277" r:id="rId48"/>
    <p:sldId id="307" r:id="rId49"/>
    <p:sldId id="306" r:id="rId50"/>
    <p:sldId id="305" r:id="rId51"/>
    <p:sldId id="352" r:id="rId52"/>
    <p:sldId id="308" r:id="rId53"/>
    <p:sldId id="278" r:id="rId54"/>
    <p:sldId id="283" r:id="rId55"/>
    <p:sldId id="284" r:id="rId56"/>
    <p:sldId id="285" r:id="rId57"/>
    <p:sldId id="286" r:id="rId58"/>
    <p:sldId id="287" r:id="rId59"/>
    <p:sldId id="288" r:id="rId60"/>
    <p:sldId id="289" r:id="rId61"/>
    <p:sldId id="290" r:id="rId62"/>
    <p:sldId id="354" r:id="rId63"/>
    <p:sldId id="310" r:id="rId64"/>
    <p:sldId id="291" r:id="rId65"/>
    <p:sldId id="292" r:id="rId66"/>
    <p:sldId id="316" r:id="rId67"/>
    <p:sldId id="293" r:id="rId68"/>
    <p:sldId id="314" r:id="rId69"/>
    <p:sldId id="315" r:id="rId70"/>
    <p:sldId id="312" r:id="rId71"/>
    <p:sldId id="313" r:id="rId72"/>
    <p:sldId id="294" r:id="rId73"/>
    <p:sldId id="295" r:id="rId74"/>
    <p:sldId id="296" r:id="rId75"/>
    <p:sldId id="297" r:id="rId76"/>
    <p:sldId id="355" r:id="rId77"/>
    <p:sldId id="317" r:id="rId78"/>
    <p:sldId id="318" r:id="rId79"/>
    <p:sldId id="298" r:id="rId80"/>
    <p:sldId id="299" r:id="rId81"/>
    <p:sldId id="319" r:id="rId82"/>
    <p:sldId id="320" r:id="rId83"/>
    <p:sldId id="321" r:id="rId84"/>
    <p:sldId id="300" r:id="rId85"/>
    <p:sldId id="322" r:id="rId86"/>
    <p:sldId id="301" r:id="rId87"/>
    <p:sldId id="356" r:id="rId88"/>
    <p:sldId id="340" r:id="rId89"/>
  </p:sldIdLst>
  <p:sldSz cx="12192000" cy="6858000"/>
  <p:notesSz cx="9309100" cy="7053263"/>
  <p:defaultTex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521415D9-36F7-43E2-AB2F-B90AF26B5E84}">
      <p14:sectionLst xmlns:p14="http://schemas.microsoft.com/office/powerpoint/2010/main">
        <p14:section name="Module 0: Introduction" id="{9703D8E3-B7C9-4CDD-B576-2385DAC94201}">
          <p14:sldIdLst>
            <p14:sldId id="323"/>
            <p14:sldId id="309"/>
            <p14:sldId id="325"/>
            <p14:sldId id="357"/>
            <p14:sldId id="327"/>
            <p14:sldId id="328"/>
            <p14:sldId id="329"/>
            <p14:sldId id="330"/>
            <p14:sldId id="331"/>
          </p14:sldIdLst>
        </p14:section>
        <p14:section name="Module 1: Getting Started" id="{434F00C6-D8EE-4E65-8EC1-FF4B740BE73A}">
          <p14:sldIdLst>
            <p14:sldId id="342"/>
            <p14:sldId id="256"/>
            <p14:sldId id="257"/>
            <p14:sldId id="349"/>
            <p14:sldId id="358"/>
            <p14:sldId id="343"/>
            <p14:sldId id="258"/>
            <p14:sldId id="332"/>
            <p14:sldId id="333"/>
            <p14:sldId id="259"/>
            <p14:sldId id="260"/>
            <p14:sldId id="261"/>
            <p14:sldId id="263"/>
            <p14:sldId id="264"/>
            <p14:sldId id="350"/>
          </p14:sldIdLst>
        </p14:section>
        <p14:section name="Module 2: Bringing in Data" id="{8898DCAF-DB7A-4916-AF94-66F401DCD592}">
          <p14:sldIdLst>
            <p14:sldId id="341"/>
            <p14:sldId id="265"/>
            <p14:sldId id="266"/>
            <p14:sldId id="267"/>
            <p14:sldId id="268"/>
            <p14:sldId id="269"/>
            <p14:sldId id="359"/>
            <p14:sldId id="279"/>
            <p14:sldId id="271"/>
            <p14:sldId id="280"/>
            <p14:sldId id="272"/>
            <p14:sldId id="351"/>
          </p14:sldIdLst>
        </p14:section>
        <p14:section name="Module 3: Search Processing Language" id="{27FDB366-F1DF-4EE7-BF00-C18552948619}">
          <p14:sldIdLst>
            <p14:sldId id="281"/>
            <p14:sldId id="273"/>
            <p14:sldId id="274"/>
            <p14:sldId id="282"/>
            <p14:sldId id="275"/>
            <p14:sldId id="276"/>
            <p14:sldId id="302"/>
            <p14:sldId id="277"/>
            <p14:sldId id="307"/>
            <p14:sldId id="306"/>
            <p14:sldId id="305"/>
            <p14:sldId id="352"/>
          </p14:sldIdLst>
        </p14:section>
        <p14:section name="Module 4: Reporting, Alerts, &amp; Search Optimization" id="{FA72BA3C-7D11-4E9D-9A6B-139EAC8AE3A0}">
          <p14:sldIdLst>
            <p14:sldId id="308"/>
            <p14:sldId id="278"/>
            <p14:sldId id="283"/>
            <p14:sldId id="284"/>
            <p14:sldId id="285"/>
            <p14:sldId id="286"/>
            <p14:sldId id="287"/>
            <p14:sldId id="288"/>
            <p14:sldId id="289"/>
            <p14:sldId id="290"/>
            <p14:sldId id="354"/>
          </p14:sldIdLst>
        </p14:section>
        <p14:section name="Module 5: Dynamic Dashboarding" id="{A03F1157-B246-4852-A53A-4CEC99584E0B}">
          <p14:sldIdLst>
            <p14:sldId id="310"/>
            <p14:sldId id="291"/>
            <p14:sldId id="292"/>
            <p14:sldId id="316"/>
            <p14:sldId id="293"/>
            <p14:sldId id="314"/>
            <p14:sldId id="315"/>
            <p14:sldId id="312"/>
            <p14:sldId id="313"/>
            <p14:sldId id="294"/>
            <p14:sldId id="295"/>
            <p14:sldId id="296"/>
            <p14:sldId id="297"/>
            <p14:sldId id="355"/>
          </p14:sldIdLst>
        </p14:section>
        <p14:section name="Module 6: Data Models &amp; Pivots" id="{BB502567-57CD-44FE-ADE6-3DF87F1AE346}">
          <p14:sldIdLst>
            <p14:sldId id="317"/>
            <p14:sldId id="318"/>
            <p14:sldId id="298"/>
            <p14:sldId id="299"/>
            <p14:sldId id="319"/>
            <p14:sldId id="320"/>
            <p14:sldId id="321"/>
            <p14:sldId id="300"/>
            <p14:sldId id="322"/>
            <p14:sldId id="301"/>
            <p14:sldId id="356"/>
          </p14:sldIdLst>
        </p14:section>
        <p14:section name="Conclusion" id="{437119FA-B2B2-43B2-BA16-8275F50D5A56}">
          <p14:sldIdLst>
            <p14:sldId id="340"/>
          </p14:sldIdLst>
        </p14:section>
      </p14:sectionLst>
    </p:ex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2222">
          <p15:clr>
            <a:srgbClr val="A4A3A4"/>
          </p15:clr>
        </p15:guide>
        <p15:guide id="2" pos="2932">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F5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FBE8CB3-6441-4814-AB05-7C05F919FC0B}" v="6" dt="2020-04-21T19:12:05.147"/>
  </p1510:revLst>
</p1510:revInfo>
</file>

<file path=ppt/tableStyles.xml><?xml version="1.0" encoding="utf-8"?>
<a:tblStyleLst xmlns:a="http://schemas.openxmlformats.org/drawingml/2006/main" def="{5C22544A-7EE6-4342-B048-85BDC9FD1C3A}">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4599" autoAdjust="0"/>
    <p:restoredTop sz="86336" autoAdjust="0"/>
  </p:normalViewPr>
  <p:slideViewPr>
    <p:cSldViewPr>
      <p:cViewPr varScale="1">
        <p:scale>
          <a:sx n="103" d="100"/>
          <a:sy n="103" d="100"/>
        </p:scale>
        <p:origin x="114" y="102"/>
      </p:cViewPr>
      <p:guideLst>
        <p:guide orient="horz" pos="2160"/>
        <p:guide pos="3840"/>
      </p:guideLst>
    </p:cSldViewPr>
  </p:slideViewPr>
  <p:outlineViewPr>
    <p:cViewPr>
      <p:scale>
        <a:sx n="33" d="100"/>
        <a:sy n="33" d="100"/>
      </p:scale>
      <p:origin x="0" y="-10776"/>
    </p:cViewPr>
  </p:outlineViewPr>
  <p:notesTextViewPr>
    <p:cViewPr>
      <p:scale>
        <a:sx n="100" d="100"/>
        <a:sy n="100" d="100"/>
      </p:scale>
      <p:origin x="0" y="0"/>
    </p:cViewPr>
  </p:notesTextViewPr>
  <p:sorterViewPr>
    <p:cViewPr>
      <p:scale>
        <a:sx n="66" d="100"/>
        <a:sy n="66" d="100"/>
      </p:scale>
      <p:origin x="0" y="-7224"/>
    </p:cViewPr>
  </p:sorterViewPr>
  <p:notesViewPr>
    <p:cSldViewPr>
      <p:cViewPr varScale="1">
        <p:scale>
          <a:sx n="70" d="100"/>
          <a:sy n="70" d="100"/>
        </p:scale>
        <p:origin x="-2814" y="-102"/>
      </p:cViewPr>
      <p:guideLst>
        <p:guide orient="horz" pos="2222"/>
        <p:guide pos="2932"/>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slide" Target="slides/slide80.xml"/><Relationship Id="rId89" Type="http://schemas.openxmlformats.org/officeDocument/2006/relationships/slide" Target="slides/slide85.xml"/><Relationship Id="rId16" Type="http://schemas.openxmlformats.org/officeDocument/2006/relationships/slide" Target="slides/slide12.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slide" Target="slides/slide75.xml"/><Relationship Id="rId5" Type="http://schemas.openxmlformats.org/officeDocument/2006/relationships/slide" Target="slides/slide1.xml"/><Relationship Id="rId90" Type="http://schemas.openxmlformats.org/officeDocument/2006/relationships/notesMaster" Target="notesMasters/notesMaster1.xml"/><Relationship Id="rId95" Type="http://schemas.openxmlformats.org/officeDocument/2006/relationships/tableStyles" Target="tableStyles.xml"/><Relationship Id="rId22" Type="http://schemas.openxmlformats.org/officeDocument/2006/relationships/slide" Target="slides/slide18.xml"/><Relationship Id="rId27" Type="http://schemas.openxmlformats.org/officeDocument/2006/relationships/slide" Target="slides/slide23.xml"/><Relationship Id="rId43" Type="http://schemas.openxmlformats.org/officeDocument/2006/relationships/slide" Target="slides/slide39.xml"/><Relationship Id="rId48" Type="http://schemas.openxmlformats.org/officeDocument/2006/relationships/slide" Target="slides/slide44.xml"/><Relationship Id="rId64" Type="http://schemas.openxmlformats.org/officeDocument/2006/relationships/slide" Target="slides/slide60.xml"/><Relationship Id="rId69" Type="http://schemas.openxmlformats.org/officeDocument/2006/relationships/slide" Target="slides/slide65.xml"/><Relationship Id="rId80" Type="http://schemas.openxmlformats.org/officeDocument/2006/relationships/slide" Target="slides/slide76.xml"/><Relationship Id="rId85" Type="http://schemas.openxmlformats.org/officeDocument/2006/relationships/slide" Target="slides/slide8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83" Type="http://schemas.openxmlformats.org/officeDocument/2006/relationships/slide" Target="slides/slide79.xml"/><Relationship Id="rId88" Type="http://schemas.openxmlformats.org/officeDocument/2006/relationships/slide" Target="slides/slide84.xml"/><Relationship Id="rId91" Type="http://schemas.openxmlformats.org/officeDocument/2006/relationships/handoutMaster" Target="handoutMasters/handoutMaster1.xml"/><Relationship Id="rId96"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slide" Target="slides/slide74.xml"/><Relationship Id="rId81" Type="http://schemas.openxmlformats.org/officeDocument/2006/relationships/slide" Target="slides/slide77.xml"/><Relationship Id="rId86" Type="http://schemas.openxmlformats.org/officeDocument/2006/relationships/slide" Target="slides/slide82.xml"/><Relationship Id="rId94"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97" Type="http://schemas.microsoft.com/office/2015/10/relationships/revisionInfo" Target="revisionInfo.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presProps" Target="presProps.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slide" Target="slides/slide83.xml"/><Relationship Id="rId61" Type="http://schemas.openxmlformats.org/officeDocument/2006/relationships/slide" Target="slides/slide57.xml"/><Relationship Id="rId82" Type="http://schemas.openxmlformats.org/officeDocument/2006/relationships/slide" Target="slides/slide78.xml"/><Relationship Id="rId19" Type="http://schemas.openxmlformats.org/officeDocument/2006/relationships/slide" Target="slides/slide15.xml"/><Relationship Id="rId14" Type="http://schemas.openxmlformats.org/officeDocument/2006/relationships/slide" Target="slides/slide10.xml"/><Relationship Id="rId30" Type="http://schemas.openxmlformats.org/officeDocument/2006/relationships/slide" Target="slides/slide26.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slide" Target="slides/slide73.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93"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an Costello" userId="c2210d2756366838" providerId="LiveId" clId="{55A4DEB7-5838-406F-B792-B9BE440AEA12}"/>
    <pc:docChg chg="undo custSel addSld delSld modSld modSection">
      <pc:chgData name="Dan Costello" userId="c2210d2756366838" providerId="LiveId" clId="{55A4DEB7-5838-406F-B792-B9BE440AEA12}" dt="2020-04-21T19:11:33.130" v="404" actId="14100"/>
      <pc:docMkLst>
        <pc:docMk/>
      </pc:docMkLst>
      <pc:sldChg chg="addSp delSp modSp">
        <pc:chgData name="Dan Costello" userId="c2210d2756366838" providerId="LiveId" clId="{55A4DEB7-5838-406F-B792-B9BE440AEA12}" dt="2020-04-21T19:11:33.130" v="404" actId="14100"/>
        <pc:sldMkLst>
          <pc:docMk/>
          <pc:sldMk cId="2950058886" sldId="269"/>
        </pc:sldMkLst>
        <pc:spChg chg="add del">
          <ac:chgData name="Dan Costello" userId="c2210d2756366838" providerId="LiveId" clId="{55A4DEB7-5838-406F-B792-B9BE440AEA12}" dt="2020-04-21T19:10:59.746" v="400"/>
          <ac:spMkLst>
            <pc:docMk/>
            <pc:sldMk cId="2950058886" sldId="269"/>
            <ac:spMk id="2" creationId="{DDB9BB17-C835-460C-A910-C7F7114D06D4}"/>
          </ac:spMkLst>
        </pc:spChg>
        <pc:spChg chg="mod">
          <ac:chgData name="Dan Costello" userId="c2210d2756366838" providerId="LiveId" clId="{55A4DEB7-5838-406F-B792-B9BE440AEA12}" dt="2020-04-21T19:11:33.130" v="404" actId="14100"/>
          <ac:spMkLst>
            <pc:docMk/>
            <pc:sldMk cId="2950058886" sldId="269"/>
            <ac:spMk id="6" creationId="{00000000-0000-0000-0000-000000000000}"/>
          </ac:spMkLst>
        </pc:spChg>
      </pc:sldChg>
      <pc:sldChg chg="modSp">
        <pc:chgData name="Dan Costello" userId="c2210d2756366838" providerId="LiveId" clId="{55A4DEB7-5838-406F-B792-B9BE440AEA12}" dt="2020-04-21T17:35:28.456" v="8" actId="20577"/>
        <pc:sldMkLst>
          <pc:docMk/>
          <pc:sldMk cId="3753238411" sldId="323"/>
        </pc:sldMkLst>
        <pc:spChg chg="mod">
          <ac:chgData name="Dan Costello" userId="c2210d2756366838" providerId="LiveId" clId="{55A4DEB7-5838-406F-B792-B9BE440AEA12}" dt="2020-04-21T17:35:28.456" v="8" actId="20577"/>
          <ac:spMkLst>
            <pc:docMk/>
            <pc:sldMk cId="3753238411" sldId="323"/>
            <ac:spMk id="6146" creationId="{00000000-0000-0000-0000-000000000000}"/>
          </ac:spMkLst>
        </pc:spChg>
      </pc:sldChg>
      <pc:sldChg chg="del">
        <pc:chgData name="Dan Costello" userId="c2210d2756366838" providerId="LiveId" clId="{55A4DEB7-5838-406F-B792-B9BE440AEA12}" dt="2020-04-21T17:36:31.865" v="10" actId="47"/>
        <pc:sldMkLst>
          <pc:docMk/>
          <pc:sldMk cId="1988663151" sldId="326"/>
        </pc:sldMkLst>
      </pc:sldChg>
      <pc:sldChg chg="del">
        <pc:chgData name="Dan Costello" userId="c2210d2756366838" providerId="LiveId" clId="{55A4DEB7-5838-406F-B792-B9BE440AEA12}" dt="2020-04-21T17:56:15.646" v="378" actId="47"/>
        <pc:sldMkLst>
          <pc:docMk/>
          <pc:sldMk cId="3096452668" sldId="334"/>
        </pc:sldMkLst>
      </pc:sldChg>
      <pc:sldChg chg="modSp">
        <pc:chgData name="Dan Costello" userId="c2210d2756366838" providerId="LiveId" clId="{55A4DEB7-5838-406F-B792-B9BE440AEA12}" dt="2020-04-21T17:53:46.923" v="377" actId="14100"/>
        <pc:sldMkLst>
          <pc:docMk/>
          <pc:sldMk cId="2413269633" sldId="349"/>
        </pc:sldMkLst>
        <pc:spChg chg="mod">
          <ac:chgData name="Dan Costello" userId="c2210d2756366838" providerId="LiveId" clId="{55A4DEB7-5838-406F-B792-B9BE440AEA12}" dt="2020-04-21T17:53:46.923" v="377" actId="14100"/>
          <ac:spMkLst>
            <pc:docMk/>
            <pc:sldMk cId="2413269633" sldId="349"/>
            <ac:spMk id="3" creationId="{00000000-0000-0000-0000-000000000000}"/>
          </ac:spMkLst>
        </pc:spChg>
      </pc:sldChg>
      <pc:sldChg chg="add">
        <pc:chgData name="Dan Costello" userId="c2210d2756366838" providerId="LiveId" clId="{55A4DEB7-5838-406F-B792-B9BE440AEA12}" dt="2020-04-21T17:36:23.820" v="9"/>
        <pc:sldMkLst>
          <pc:docMk/>
          <pc:sldMk cId="837163678" sldId="357"/>
        </pc:sldMkLst>
      </pc:sldChg>
      <pc:sldChg chg="modSp add">
        <pc:chgData name="Dan Costello" userId="c2210d2756366838" providerId="LiveId" clId="{55A4DEB7-5838-406F-B792-B9BE440AEA12}" dt="2020-04-21T17:52:31.416" v="360" actId="20577"/>
        <pc:sldMkLst>
          <pc:docMk/>
          <pc:sldMk cId="3346981600" sldId="358"/>
        </pc:sldMkLst>
        <pc:spChg chg="mod">
          <ac:chgData name="Dan Costello" userId="c2210d2756366838" providerId="LiveId" clId="{55A4DEB7-5838-406F-B792-B9BE440AEA12}" dt="2020-04-21T17:46:38.742" v="59" actId="20577"/>
          <ac:spMkLst>
            <pc:docMk/>
            <pc:sldMk cId="3346981600" sldId="358"/>
            <ac:spMk id="2" creationId="{9FC2142D-D502-49A8-AC3F-A567A65217C3}"/>
          </ac:spMkLst>
        </pc:spChg>
        <pc:spChg chg="mod">
          <ac:chgData name="Dan Costello" userId="c2210d2756366838" providerId="LiveId" clId="{55A4DEB7-5838-406F-B792-B9BE440AEA12}" dt="2020-04-21T17:52:31.416" v="360" actId="20577"/>
          <ac:spMkLst>
            <pc:docMk/>
            <pc:sldMk cId="3346981600" sldId="358"/>
            <ac:spMk id="3" creationId="{655B7ED3-9761-42E3-A0B5-17215700CD41}"/>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800D2B0-8955-48BA-BE98-460751AFC600}"/>
              </a:ext>
            </a:extLst>
          </p:cNvPr>
          <p:cNvSpPr>
            <a:spLocks noGrp="1"/>
          </p:cNvSpPr>
          <p:nvPr>
            <p:ph type="hdr" sz="quarter"/>
          </p:nvPr>
        </p:nvSpPr>
        <p:spPr>
          <a:xfrm>
            <a:off x="0" y="0"/>
            <a:ext cx="4033838" cy="352425"/>
          </a:xfrm>
          <a:prstGeom prst="rect">
            <a:avLst/>
          </a:prstGeom>
        </p:spPr>
        <p:txBody>
          <a:bodyPr vert="horz" lIns="93497" tIns="46749" rIns="93497" bIns="46749" rtlCol="0"/>
          <a:lstStyle>
            <a:lvl1pPr algn="l" eaLnBrk="1" fontAlgn="auto" hangingPunct="1">
              <a:spcBef>
                <a:spcPts val="0"/>
              </a:spcBef>
              <a:spcAft>
                <a:spcPts val="0"/>
              </a:spcAft>
              <a:defRPr sz="1200">
                <a:latin typeface="+mn-lt"/>
              </a:defRPr>
            </a:lvl1pPr>
          </a:lstStyle>
          <a:p>
            <a:pPr>
              <a:defRPr/>
            </a:pPr>
            <a:endParaRPr lang="en-US"/>
          </a:p>
        </p:txBody>
      </p:sp>
      <p:sp>
        <p:nvSpPr>
          <p:cNvPr id="3" name="Date Placeholder 2">
            <a:extLst>
              <a:ext uri="{FF2B5EF4-FFF2-40B4-BE49-F238E27FC236}">
                <a16:creationId xmlns:a16="http://schemas.microsoft.com/office/drawing/2014/main" id="{76F1D0FD-2BEB-4D90-B3F1-F4BD47763D66}"/>
              </a:ext>
            </a:extLst>
          </p:cNvPr>
          <p:cNvSpPr>
            <a:spLocks noGrp="1"/>
          </p:cNvSpPr>
          <p:nvPr>
            <p:ph type="dt" sz="quarter" idx="1"/>
          </p:nvPr>
        </p:nvSpPr>
        <p:spPr>
          <a:xfrm>
            <a:off x="5273675" y="0"/>
            <a:ext cx="4033838" cy="352425"/>
          </a:xfrm>
          <a:prstGeom prst="rect">
            <a:avLst/>
          </a:prstGeom>
        </p:spPr>
        <p:txBody>
          <a:bodyPr vert="horz" lIns="93497" tIns="46749" rIns="93497" bIns="46749" rtlCol="0"/>
          <a:lstStyle>
            <a:lvl1pPr algn="r" eaLnBrk="1" fontAlgn="auto" hangingPunct="1">
              <a:spcBef>
                <a:spcPts val="0"/>
              </a:spcBef>
              <a:spcAft>
                <a:spcPts val="0"/>
              </a:spcAft>
              <a:defRPr sz="1200">
                <a:latin typeface="+mn-lt"/>
              </a:defRPr>
            </a:lvl1pPr>
          </a:lstStyle>
          <a:p>
            <a:pPr>
              <a:defRPr/>
            </a:pPr>
            <a:fld id="{43F13BD6-C30E-4DEB-9D07-A06F6DC6D002}" type="datetimeFigureOut">
              <a:rPr lang="en-US"/>
              <a:pPr>
                <a:defRPr/>
              </a:pPr>
              <a:t>4/26/2020</a:t>
            </a:fld>
            <a:endParaRPr lang="en-US"/>
          </a:p>
        </p:txBody>
      </p:sp>
      <p:sp>
        <p:nvSpPr>
          <p:cNvPr id="4" name="Footer Placeholder 3">
            <a:extLst>
              <a:ext uri="{FF2B5EF4-FFF2-40B4-BE49-F238E27FC236}">
                <a16:creationId xmlns:a16="http://schemas.microsoft.com/office/drawing/2014/main" id="{74552274-E37E-4803-8799-4FB0466F2169}"/>
              </a:ext>
            </a:extLst>
          </p:cNvPr>
          <p:cNvSpPr>
            <a:spLocks noGrp="1"/>
          </p:cNvSpPr>
          <p:nvPr>
            <p:ph type="ftr" sz="quarter" idx="2"/>
          </p:nvPr>
        </p:nvSpPr>
        <p:spPr>
          <a:xfrm>
            <a:off x="0" y="6699250"/>
            <a:ext cx="4033838" cy="352425"/>
          </a:xfrm>
          <a:prstGeom prst="rect">
            <a:avLst/>
          </a:prstGeom>
        </p:spPr>
        <p:txBody>
          <a:bodyPr vert="horz" lIns="93497" tIns="46749" rIns="93497" bIns="46749" rtlCol="0" anchor="b"/>
          <a:lstStyle>
            <a:lvl1pPr algn="l" eaLnBrk="1" fontAlgn="auto" hangingPunct="1">
              <a:spcBef>
                <a:spcPts val="0"/>
              </a:spcBef>
              <a:spcAft>
                <a:spcPts val="0"/>
              </a:spcAft>
              <a:defRPr sz="1200">
                <a:latin typeface="+mn-lt"/>
              </a:defRPr>
            </a:lvl1pPr>
          </a:lstStyle>
          <a:p>
            <a:pPr>
              <a:defRPr/>
            </a:pPr>
            <a:endParaRPr lang="en-US"/>
          </a:p>
        </p:txBody>
      </p:sp>
      <p:sp>
        <p:nvSpPr>
          <p:cNvPr id="5" name="Slide Number Placeholder 4">
            <a:extLst>
              <a:ext uri="{FF2B5EF4-FFF2-40B4-BE49-F238E27FC236}">
                <a16:creationId xmlns:a16="http://schemas.microsoft.com/office/drawing/2014/main" id="{F4FC9F4A-CABE-4CC8-B034-66BBEF02094D}"/>
              </a:ext>
            </a:extLst>
          </p:cNvPr>
          <p:cNvSpPr>
            <a:spLocks noGrp="1"/>
          </p:cNvSpPr>
          <p:nvPr>
            <p:ph type="sldNum" sz="quarter" idx="3"/>
          </p:nvPr>
        </p:nvSpPr>
        <p:spPr>
          <a:xfrm>
            <a:off x="5273675" y="6699250"/>
            <a:ext cx="4033838" cy="352425"/>
          </a:xfrm>
          <a:prstGeom prst="rect">
            <a:avLst/>
          </a:prstGeom>
        </p:spPr>
        <p:txBody>
          <a:bodyPr vert="horz" wrap="square" lIns="93497" tIns="46749" rIns="93497" bIns="46749" numCol="1" anchor="b" anchorCtr="0" compatLnSpc="1">
            <a:prstTxWarp prst="textNoShape">
              <a:avLst/>
            </a:prstTxWarp>
          </a:bodyPr>
          <a:lstStyle>
            <a:lvl1pPr algn="r" eaLnBrk="1" hangingPunct="1">
              <a:defRPr sz="1200">
                <a:latin typeface="Calibri" panose="020F0502020204030204" pitchFamily="34" charset="0"/>
              </a:defRPr>
            </a:lvl1pPr>
          </a:lstStyle>
          <a:p>
            <a:pPr>
              <a:defRPr/>
            </a:pPr>
            <a:fld id="{FDC1CBBF-6B0A-4775-B1AE-74DA84005E0C}"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9C4176F0-314A-4682-A760-5A90F59974E5}"/>
              </a:ext>
            </a:extLst>
          </p:cNvPr>
          <p:cNvSpPr>
            <a:spLocks noGrp="1"/>
          </p:cNvSpPr>
          <p:nvPr>
            <p:ph type="hdr" sz="quarter"/>
          </p:nvPr>
        </p:nvSpPr>
        <p:spPr>
          <a:xfrm>
            <a:off x="0" y="0"/>
            <a:ext cx="4033838" cy="354013"/>
          </a:xfrm>
          <a:prstGeom prst="rect">
            <a:avLst/>
          </a:prstGeom>
        </p:spPr>
        <p:txBody>
          <a:bodyPr vert="horz" lIns="93497" tIns="46749" rIns="93497" bIns="46749" rtlCol="0"/>
          <a:lstStyle>
            <a:lvl1pPr algn="l">
              <a:defRPr sz="1200"/>
            </a:lvl1pPr>
          </a:lstStyle>
          <a:p>
            <a:pPr>
              <a:defRPr/>
            </a:pPr>
            <a:endParaRPr lang="en-US"/>
          </a:p>
        </p:txBody>
      </p:sp>
      <p:sp>
        <p:nvSpPr>
          <p:cNvPr id="3" name="Date Placeholder 2">
            <a:extLst>
              <a:ext uri="{FF2B5EF4-FFF2-40B4-BE49-F238E27FC236}">
                <a16:creationId xmlns:a16="http://schemas.microsoft.com/office/drawing/2014/main" id="{84668FA8-9778-429E-B558-31944FA450A5}"/>
              </a:ext>
            </a:extLst>
          </p:cNvPr>
          <p:cNvSpPr>
            <a:spLocks noGrp="1"/>
          </p:cNvSpPr>
          <p:nvPr>
            <p:ph type="dt" idx="1"/>
          </p:nvPr>
        </p:nvSpPr>
        <p:spPr>
          <a:xfrm>
            <a:off x="5273675" y="0"/>
            <a:ext cx="4033838" cy="354013"/>
          </a:xfrm>
          <a:prstGeom prst="rect">
            <a:avLst/>
          </a:prstGeom>
        </p:spPr>
        <p:txBody>
          <a:bodyPr vert="horz" lIns="93497" tIns="46749" rIns="93497" bIns="46749" rtlCol="0"/>
          <a:lstStyle>
            <a:lvl1pPr algn="r">
              <a:defRPr sz="1200"/>
            </a:lvl1pPr>
          </a:lstStyle>
          <a:p>
            <a:pPr>
              <a:defRPr/>
            </a:pPr>
            <a:fld id="{5114EB38-EF4E-45DD-A5BF-6F35BE487793}" type="datetimeFigureOut">
              <a:rPr lang="en-US"/>
              <a:pPr>
                <a:defRPr/>
              </a:pPr>
              <a:t>4/26/2020</a:t>
            </a:fld>
            <a:endParaRPr lang="en-US"/>
          </a:p>
        </p:txBody>
      </p:sp>
      <p:sp>
        <p:nvSpPr>
          <p:cNvPr id="4" name="Slide Image Placeholder 3">
            <a:extLst>
              <a:ext uri="{FF2B5EF4-FFF2-40B4-BE49-F238E27FC236}">
                <a16:creationId xmlns:a16="http://schemas.microsoft.com/office/drawing/2014/main" id="{7E52B685-86A9-4002-8816-01BC85176B50}"/>
              </a:ext>
            </a:extLst>
          </p:cNvPr>
          <p:cNvSpPr>
            <a:spLocks noGrp="1" noRot="1" noChangeAspect="1"/>
          </p:cNvSpPr>
          <p:nvPr>
            <p:ph type="sldImg" idx="2"/>
          </p:nvPr>
        </p:nvSpPr>
        <p:spPr>
          <a:xfrm>
            <a:off x="2538413" y="881063"/>
            <a:ext cx="4232275" cy="2381250"/>
          </a:xfrm>
          <a:prstGeom prst="rect">
            <a:avLst/>
          </a:prstGeom>
          <a:noFill/>
          <a:ln w="12700">
            <a:solidFill>
              <a:prstClr val="black"/>
            </a:solidFill>
          </a:ln>
        </p:spPr>
        <p:txBody>
          <a:bodyPr vert="horz" lIns="93497" tIns="46749" rIns="93497" bIns="46749" rtlCol="0" anchor="ctr"/>
          <a:lstStyle/>
          <a:p>
            <a:pPr lvl="0"/>
            <a:endParaRPr lang="en-US" noProof="0"/>
          </a:p>
        </p:txBody>
      </p:sp>
      <p:sp>
        <p:nvSpPr>
          <p:cNvPr id="5" name="Notes Placeholder 4">
            <a:extLst>
              <a:ext uri="{FF2B5EF4-FFF2-40B4-BE49-F238E27FC236}">
                <a16:creationId xmlns:a16="http://schemas.microsoft.com/office/drawing/2014/main" id="{14EA0260-6930-41C8-9038-64DFFD6859E2}"/>
              </a:ext>
            </a:extLst>
          </p:cNvPr>
          <p:cNvSpPr>
            <a:spLocks noGrp="1"/>
          </p:cNvSpPr>
          <p:nvPr>
            <p:ph type="body" sz="quarter" idx="3"/>
          </p:nvPr>
        </p:nvSpPr>
        <p:spPr>
          <a:xfrm>
            <a:off x="930275" y="3394075"/>
            <a:ext cx="7448550" cy="2778125"/>
          </a:xfrm>
          <a:prstGeom prst="rect">
            <a:avLst/>
          </a:prstGeom>
        </p:spPr>
        <p:txBody>
          <a:bodyPr vert="horz" lIns="93497" tIns="46749" rIns="93497" bIns="46749"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1BF1416B-C2FE-443F-9368-C5377E22A680}"/>
              </a:ext>
            </a:extLst>
          </p:cNvPr>
          <p:cNvSpPr>
            <a:spLocks noGrp="1"/>
          </p:cNvSpPr>
          <p:nvPr>
            <p:ph type="ftr" sz="quarter" idx="4"/>
          </p:nvPr>
        </p:nvSpPr>
        <p:spPr>
          <a:xfrm>
            <a:off x="0" y="6699250"/>
            <a:ext cx="4033838" cy="354013"/>
          </a:xfrm>
          <a:prstGeom prst="rect">
            <a:avLst/>
          </a:prstGeom>
        </p:spPr>
        <p:txBody>
          <a:bodyPr vert="horz" lIns="93497" tIns="46749" rIns="93497" bIns="46749" rtlCol="0" anchor="b"/>
          <a:lstStyle>
            <a:lvl1pPr algn="l">
              <a:defRPr sz="1200"/>
            </a:lvl1pPr>
          </a:lstStyle>
          <a:p>
            <a:pPr>
              <a:defRPr/>
            </a:pPr>
            <a:endParaRPr lang="en-US"/>
          </a:p>
        </p:txBody>
      </p:sp>
      <p:sp>
        <p:nvSpPr>
          <p:cNvPr id="7" name="Slide Number Placeholder 6">
            <a:extLst>
              <a:ext uri="{FF2B5EF4-FFF2-40B4-BE49-F238E27FC236}">
                <a16:creationId xmlns:a16="http://schemas.microsoft.com/office/drawing/2014/main" id="{2D7A6D5B-4B0A-4D8F-81C2-15627D7F190A}"/>
              </a:ext>
            </a:extLst>
          </p:cNvPr>
          <p:cNvSpPr>
            <a:spLocks noGrp="1"/>
          </p:cNvSpPr>
          <p:nvPr>
            <p:ph type="sldNum" sz="quarter" idx="5"/>
          </p:nvPr>
        </p:nvSpPr>
        <p:spPr>
          <a:xfrm>
            <a:off x="5273675" y="6699250"/>
            <a:ext cx="4033838" cy="354013"/>
          </a:xfrm>
          <a:prstGeom prst="rect">
            <a:avLst/>
          </a:prstGeom>
        </p:spPr>
        <p:txBody>
          <a:bodyPr vert="horz" lIns="93497" tIns="46749" rIns="93497" bIns="46749" rtlCol="0" anchor="b"/>
          <a:lstStyle>
            <a:lvl1pPr algn="r">
              <a:defRPr sz="1200"/>
            </a:lvl1pPr>
          </a:lstStyle>
          <a:p>
            <a:pPr>
              <a:defRPr/>
            </a:pPr>
            <a:fld id="{673C55C6-0635-4FFD-BEAC-5E6F89DDB24B}" type="slidenum">
              <a:rPr lang="en-US"/>
              <a:pPr>
                <a:defRPr/>
              </a:pPr>
              <a:t>‹#›</a:t>
            </a:fld>
            <a:endParaRPr 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sz="1000" dirty="0">
                <a:latin typeface="Segoe" panose="020B0502040504020203" pitchFamily="34" charset="0"/>
                <a:cs typeface="Arial" panose="020B0604020202020204" pitchFamily="34" charset="0"/>
              </a:rPr>
              <a:t>Ask students to introduce themselves and provide their backgrounds, product experience, and expectations for the course.</a:t>
            </a:r>
          </a:p>
          <a:p>
            <a:endParaRPr lang="en-CA" sz="1000" dirty="0">
              <a:latin typeface="Segoe" panose="020B0502040504020203" pitchFamily="34" charset="0"/>
              <a:cs typeface="Arial" panose="020B0604020202020204" pitchFamily="34" charset="0"/>
            </a:endParaRPr>
          </a:p>
          <a:p>
            <a:r>
              <a:rPr lang="en-CA" sz="1000" dirty="0">
                <a:latin typeface="Segoe" panose="020B0502040504020203" pitchFamily="34" charset="0"/>
                <a:cs typeface="Arial" panose="020B0604020202020204" pitchFamily="34" charset="0"/>
              </a:rPr>
              <a:t>Record student expectations on a whiteboard or flip chart that you can reference during class.</a:t>
            </a:r>
          </a:p>
        </p:txBody>
      </p:sp>
      <p:sp>
        <p:nvSpPr>
          <p:cNvPr id="4" name="Slide Number Placeholder 3"/>
          <p:cNvSpPr>
            <a:spLocks noGrp="1"/>
          </p:cNvSpPr>
          <p:nvPr>
            <p:ph type="sldNum" sz="quarter" idx="10"/>
          </p:nvPr>
        </p:nvSpPr>
        <p:spPr/>
        <p:txBody>
          <a:bodyPr/>
          <a:lstStyle/>
          <a:p>
            <a:fld id="{04C05FC6-45CD-407B-9538-F397EFA5C0CC}" type="slidenum">
              <a:rPr lang="en-US" smtClean="0"/>
              <a:t>3</a:t>
            </a:fld>
            <a:endParaRPr lang="en-US" dirty="0"/>
          </a:p>
        </p:txBody>
      </p:sp>
      <p:sp>
        <p:nvSpPr>
          <p:cNvPr id="5" name="Rectangle 3"/>
          <p:cNvSpPr>
            <a:spLocks noGrp="1" noChangeArrowheads="1"/>
          </p:cNvSpPr>
          <p:nvPr>
            <p:ph type="dt" sz="quarter" idx="1"/>
          </p:nvPr>
        </p:nvSpPr>
        <p:spPr>
          <a:xfrm>
            <a:off x="264815" y="186683"/>
            <a:ext cx="1955088" cy="485365"/>
          </a:xfrm>
        </p:spPr>
        <p:txBody>
          <a:bodyPr/>
          <a:lstStyle/>
          <a:p>
            <a:pPr algn="l">
              <a:defRPr/>
            </a:pPr>
            <a:r>
              <a:rPr lang="en-US" b="1" dirty="0">
                <a:latin typeface="Arial" pitchFamily="34" charset="0"/>
                <a:cs typeface="Arial" pitchFamily="34" charset="0"/>
              </a:rPr>
              <a:t>Course 20339-2A</a:t>
            </a:r>
          </a:p>
          <a:p>
            <a:pPr algn="l">
              <a:defRPr/>
            </a:pPr>
            <a:r>
              <a:rPr lang="en-US" b="1" dirty="0">
                <a:solidFill>
                  <a:srgbClr val="336699"/>
                </a:solidFill>
                <a:latin typeface="Arial" pitchFamily="34" charset="0"/>
                <a:cs typeface="Arial" pitchFamily="34" charset="0"/>
              </a:rPr>
              <a:t>Module</a:t>
            </a:r>
            <a:r>
              <a:rPr lang="en-US" b="1" dirty="0">
                <a:latin typeface="Arial" pitchFamily="34" charset="0"/>
                <a:cs typeface="Arial" pitchFamily="34" charset="0"/>
              </a:rPr>
              <a:t> </a:t>
            </a:r>
            <a:r>
              <a:rPr lang="en-US" b="1" dirty="0">
                <a:solidFill>
                  <a:srgbClr val="336699"/>
                </a:solidFill>
                <a:latin typeface="Arial" pitchFamily="34" charset="0"/>
                <a:cs typeface="Arial" pitchFamily="34" charset="0"/>
              </a:rPr>
              <a:t>0: Introduction</a:t>
            </a:r>
          </a:p>
          <a:p>
            <a:pPr>
              <a:defRPr/>
            </a:pPr>
            <a:endParaRPr lang="en-US" dirty="0"/>
          </a:p>
          <a:p>
            <a:pPr>
              <a:defRPr/>
            </a:pPr>
            <a:endParaRPr lang="en-US" dirty="0"/>
          </a:p>
        </p:txBody>
      </p:sp>
    </p:spTree>
    <p:extLst>
      <p:ext uri="{BB962C8B-B14F-4D97-AF65-F5344CB8AC3E}">
        <p14:creationId xmlns:p14="http://schemas.microsoft.com/office/powerpoint/2010/main" val="20668828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sz="1000" dirty="0">
                <a:latin typeface="Segoe" panose="020B0502040504020203" pitchFamily="34" charset="0"/>
                <a:cs typeface="Arial" panose="020B0604020202020204" pitchFamily="34" charset="0"/>
              </a:rPr>
              <a:t>Explain </a:t>
            </a:r>
            <a:r>
              <a:rPr lang="en-CA" sz="1000" baseline="0" dirty="0">
                <a:latin typeface="Segoe" panose="020B0502040504020203" pitchFamily="34" charset="0"/>
                <a:cs typeface="Arial" panose="020B0604020202020204" pitchFamily="34" charset="0"/>
              </a:rPr>
              <a:t>class and facility logistics, using the bulleted list. I</a:t>
            </a:r>
            <a:r>
              <a:rPr lang="en-CA" sz="1000" dirty="0">
                <a:latin typeface="Segoe" panose="020B0502040504020203" pitchFamily="34" charset="0"/>
                <a:cs typeface="Arial" panose="020B0604020202020204" pitchFamily="34" charset="0"/>
              </a:rPr>
              <a:t>nform students about any emergency </a:t>
            </a:r>
            <a:r>
              <a:rPr lang="en-US" sz="1000" dirty="0">
                <a:latin typeface="Segoe" panose="020B0502040504020203" pitchFamily="34" charset="0"/>
                <a:cs typeface="Arial" panose="020B0604020202020204" pitchFamily="34" charset="0"/>
              </a:rPr>
              <a:t>procedures, such as emergency exits, </a:t>
            </a:r>
            <a:r>
              <a:rPr lang="en-CA" sz="1000" dirty="0">
                <a:latin typeface="Segoe" panose="020B0502040504020203" pitchFamily="34" charset="0"/>
                <a:cs typeface="Arial" panose="020B0604020202020204" pitchFamily="34" charset="0"/>
              </a:rPr>
              <a:t>and plans in the event of fire or other emergencies.</a:t>
            </a:r>
          </a:p>
          <a:p>
            <a:endParaRPr lang="en-CA" sz="1200"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p:txBody>
          <a:bodyPr/>
          <a:lstStyle/>
          <a:p>
            <a:fld id="{04C05FC6-45CD-407B-9538-F397EFA5C0CC}" type="slidenum">
              <a:rPr lang="en-US" smtClean="0"/>
              <a:t>4</a:t>
            </a:fld>
            <a:endParaRPr lang="en-US" dirty="0"/>
          </a:p>
        </p:txBody>
      </p:sp>
      <p:sp>
        <p:nvSpPr>
          <p:cNvPr id="5" name="Rectangle 3"/>
          <p:cNvSpPr>
            <a:spLocks noGrp="1" noChangeArrowheads="1"/>
          </p:cNvSpPr>
          <p:nvPr>
            <p:ph type="dt" sz="quarter" idx="1"/>
          </p:nvPr>
        </p:nvSpPr>
        <p:spPr>
          <a:xfrm>
            <a:off x="264815" y="186683"/>
            <a:ext cx="1955088" cy="485365"/>
          </a:xfrm>
        </p:spPr>
        <p:txBody>
          <a:bodyPr/>
          <a:lstStyle/>
          <a:p>
            <a:pPr algn="l">
              <a:defRPr/>
            </a:pPr>
            <a:r>
              <a:rPr lang="en-US" b="1" dirty="0">
                <a:latin typeface="Arial" pitchFamily="34" charset="0"/>
                <a:cs typeface="Arial" pitchFamily="34" charset="0"/>
              </a:rPr>
              <a:t>Course 20339-2A</a:t>
            </a:r>
          </a:p>
          <a:p>
            <a:pPr algn="l">
              <a:defRPr/>
            </a:pPr>
            <a:r>
              <a:rPr lang="en-US" b="1" dirty="0">
                <a:solidFill>
                  <a:srgbClr val="336699"/>
                </a:solidFill>
                <a:latin typeface="Arial" pitchFamily="34" charset="0"/>
                <a:cs typeface="Arial" pitchFamily="34" charset="0"/>
              </a:rPr>
              <a:t>Module</a:t>
            </a:r>
            <a:r>
              <a:rPr lang="en-US" b="1" dirty="0">
                <a:latin typeface="Arial" pitchFamily="34" charset="0"/>
                <a:cs typeface="Arial" pitchFamily="34" charset="0"/>
              </a:rPr>
              <a:t> </a:t>
            </a:r>
            <a:r>
              <a:rPr lang="en-US" b="1" dirty="0">
                <a:solidFill>
                  <a:srgbClr val="336699"/>
                </a:solidFill>
                <a:latin typeface="Arial" pitchFamily="34" charset="0"/>
                <a:cs typeface="Arial" pitchFamily="34" charset="0"/>
              </a:rPr>
              <a:t>0: Introduction</a:t>
            </a:r>
          </a:p>
          <a:p>
            <a:pPr>
              <a:defRPr/>
            </a:pPr>
            <a:endParaRPr lang="en-US" dirty="0"/>
          </a:p>
          <a:p>
            <a:pPr>
              <a:defRPr/>
            </a:pPr>
            <a:endParaRPr lang="en-US" dirty="0"/>
          </a:p>
        </p:txBody>
      </p:sp>
    </p:spTree>
    <p:extLst>
      <p:ext uri="{BB962C8B-B14F-4D97-AF65-F5344CB8AC3E}">
        <p14:creationId xmlns:p14="http://schemas.microsoft.com/office/powerpoint/2010/main" val="2102420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673C55C6-0635-4FFD-BEAC-5E6F89DDB24B}" type="slidenum">
              <a:rPr lang="en-US" smtClean="0"/>
              <a:pPr>
                <a:defRPr/>
              </a:pPr>
              <a:t>30</a:t>
            </a:fld>
            <a:endParaRPr lang="en-US"/>
          </a:p>
        </p:txBody>
      </p:sp>
    </p:spTree>
    <p:extLst>
      <p:ext uri="{BB962C8B-B14F-4D97-AF65-F5344CB8AC3E}">
        <p14:creationId xmlns:p14="http://schemas.microsoft.com/office/powerpoint/2010/main" val="16694639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a:p>
            <a:r>
              <a:rPr lang="en-US" dirty="0"/>
              <a:t>Log files are probably the most commonly defined input in Splunk, and they’re easy to configure. In fact, if you completed the labs for the first module, you’ve already configured one. The basic procedure is just to use the settings menu in the Splunk application, select “Data inputs”, click “Add New” next to the “Files and Directories” category, and follow the prompts to select the file or directory you want indexed. </a:t>
            </a:r>
          </a:p>
          <a:p>
            <a:endParaRPr lang="en-US" dirty="0"/>
          </a:p>
          <a:p>
            <a:r>
              <a:rPr lang="en-US" dirty="0"/>
              <a:t>Alternately, you can configure inputs directly from the command line…</a:t>
            </a:r>
          </a:p>
          <a:p>
            <a:endParaRPr lang="en-US" dirty="0"/>
          </a:p>
          <a:p>
            <a:r>
              <a:rPr lang="en-US" dirty="0"/>
              <a:t>…or even by editing your app’s </a:t>
            </a:r>
            <a:r>
              <a:rPr lang="en-US" dirty="0" err="1"/>
              <a:t>input.conf</a:t>
            </a:r>
            <a:r>
              <a:rPr lang="en-US" dirty="0"/>
              <a:t> file (though that may require you to restart Splunk)</a:t>
            </a:r>
          </a:p>
        </p:txBody>
      </p:sp>
      <p:sp>
        <p:nvSpPr>
          <p:cNvPr id="4" name="Slide Number Placeholder 3"/>
          <p:cNvSpPr>
            <a:spLocks noGrp="1"/>
          </p:cNvSpPr>
          <p:nvPr>
            <p:ph type="sldNum" sz="quarter" idx="5"/>
          </p:nvPr>
        </p:nvSpPr>
        <p:spPr/>
        <p:txBody>
          <a:bodyPr/>
          <a:lstStyle/>
          <a:p>
            <a:pPr>
              <a:defRPr/>
            </a:pPr>
            <a:fld id="{673C55C6-0635-4FFD-BEAC-5E6F89DDB24B}" type="slidenum">
              <a:rPr lang="en-US" smtClean="0"/>
              <a:pPr>
                <a:defRPr/>
              </a:pPr>
              <a:t>31</a:t>
            </a:fld>
            <a:endParaRPr lang="en-US"/>
          </a:p>
        </p:txBody>
      </p:sp>
    </p:spTree>
    <p:extLst>
      <p:ext uri="{BB962C8B-B14F-4D97-AF65-F5344CB8AC3E}">
        <p14:creationId xmlns:p14="http://schemas.microsoft.com/office/powerpoint/2010/main" val="261492283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urse Name">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609600" y="3505200"/>
            <a:ext cx="10972800" cy="609600"/>
          </a:xfrm>
          <a:prstGeom prst="rect">
            <a:avLst/>
          </a:prstGeom>
        </p:spPr>
        <p:txBody>
          <a:bodyPr/>
          <a:lstStyle>
            <a:lvl1pPr marL="0" indent="0" algn="ctr">
              <a:buNone/>
              <a:defRPr sz="3600" b="1" baseline="0">
                <a:solidFill>
                  <a:schemeClr val="tx1"/>
                </a:solidFill>
                <a:latin typeface="Arial" panose="020B0604020202020204" pitchFamily="34" charset="0"/>
                <a:cs typeface="Arial" panose="020B0604020202020204" pitchFamily="34" charset="0"/>
              </a:defRPr>
            </a:lvl1pPr>
            <a:lvl2pPr marL="344487" indent="0">
              <a:buNone/>
              <a:defRPr>
                <a:solidFill>
                  <a:srgbClr val="FF0000"/>
                </a:solidFill>
              </a:defRPr>
            </a:lvl2pPr>
            <a:lvl3pPr marL="671512" indent="0">
              <a:buNone/>
              <a:defRPr>
                <a:solidFill>
                  <a:srgbClr val="FF0000"/>
                </a:solidFill>
              </a:defRPr>
            </a:lvl3pPr>
            <a:lvl4pPr marL="1023937" indent="0">
              <a:buNone/>
              <a:defRPr>
                <a:solidFill>
                  <a:srgbClr val="FF0000"/>
                </a:solidFill>
              </a:defRPr>
            </a:lvl4pPr>
            <a:lvl5pPr marL="1341438" indent="0">
              <a:buNone/>
              <a:defRPr>
                <a:solidFill>
                  <a:srgbClr val="FF0000"/>
                </a:solidFill>
              </a:defRPr>
            </a:lvl5pPr>
          </a:lstStyle>
          <a:p>
            <a:pPr lvl="0"/>
            <a:r>
              <a:rPr lang="en-US" dirty="0"/>
              <a:t>Course Name</a:t>
            </a:r>
          </a:p>
        </p:txBody>
      </p:sp>
      <p:pic>
        <p:nvPicPr>
          <p:cNvPr id="4" name="Picture Placeholder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325163" y="1066800"/>
            <a:ext cx="5541673" cy="1676400"/>
          </a:xfrm>
          <a:prstGeom prst="rect">
            <a:avLst/>
          </a:prstGeom>
        </p:spPr>
      </p:pic>
    </p:spTree>
    <p:extLst>
      <p:ext uri="{BB962C8B-B14F-4D97-AF65-F5344CB8AC3E}">
        <p14:creationId xmlns:p14="http://schemas.microsoft.com/office/powerpoint/2010/main" val="32276083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userDrawn="1">
  <p:cSld name="1_Title Slide">
    <p:spTree>
      <p:nvGrpSpPr>
        <p:cNvPr id="1" name=""/>
        <p:cNvGrpSpPr/>
        <p:nvPr/>
      </p:nvGrpSpPr>
      <p:grpSpPr>
        <a:xfrm>
          <a:off x="0" y="0"/>
          <a:ext cx="0" cy="0"/>
          <a:chOff x="0" y="0"/>
          <a:chExt cx="0" cy="0"/>
        </a:xfrm>
      </p:grpSpPr>
      <p:sp>
        <p:nvSpPr>
          <p:cNvPr id="5" name="Freeform 7"/>
          <p:cNvSpPr>
            <a:spLocks noChangeArrowheads="1"/>
          </p:cNvSpPr>
          <p:nvPr/>
        </p:nvSpPr>
        <p:spPr bwMode="auto">
          <a:xfrm>
            <a:off x="812800" y="457200"/>
            <a:ext cx="10566400" cy="914400"/>
          </a:xfrm>
          <a:custGeom>
            <a:avLst/>
            <a:gdLst>
              <a:gd name="T0" fmla="*/ 0 w 1000"/>
              <a:gd name="T1" fmla="*/ 836127360 h 1000"/>
              <a:gd name="T2" fmla="*/ 0 w 1000"/>
              <a:gd name="T3" fmla="*/ 0 h 1000"/>
              <a:gd name="T4" fmla="*/ 2147483646 w 1000"/>
              <a:gd name="T5" fmla="*/ 0 h 1000"/>
              <a:gd name="T6" fmla="*/ 0 60000 65536"/>
              <a:gd name="T7" fmla="*/ 0 60000 65536"/>
              <a:gd name="T8" fmla="*/ 0 60000 65536"/>
            </a:gdLst>
            <a:ahLst/>
            <a:cxnLst>
              <a:cxn ang="T6">
                <a:pos x="T0" y="T1"/>
              </a:cxn>
              <a:cxn ang="T7">
                <a:pos x="T2" y="T3"/>
              </a:cxn>
              <a:cxn ang="T8">
                <a:pos x="T4" y="T5"/>
              </a:cxn>
            </a:cxnLst>
            <a:rect l="0" t="0" r="r" b="b"/>
            <a:pathLst>
              <a:path w="1000" h="1000">
                <a:moveTo>
                  <a:pt x="0" y="1000"/>
                </a:moveTo>
                <a:lnTo>
                  <a:pt x="0" y="0"/>
                </a:lnTo>
                <a:lnTo>
                  <a:pt x="1000" y="0"/>
                </a:lnTo>
              </a:path>
            </a:pathLst>
          </a:custGeom>
          <a:noFill/>
          <a:ln w="25400" cap="flat" cmpd="sng">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sz="1800"/>
          </a:p>
        </p:txBody>
      </p:sp>
      <p:sp>
        <p:nvSpPr>
          <p:cNvPr id="6" name="Line 8"/>
          <p:cNvSpPr>
            <a:spLocks noChangeShapeType="1"/>
          </p:cNvSpPr>
          <p:nvPr/>
        </p:nvSpPr>
        <p:spPr bwMode="auto">
          <a:xfrm flipV="1">
            <a:off x="812801" y="5562600"/>
            <a:ext cx="10511368" cy="46038"/>
          </a:xfrm>
          <a:prstGeom prst="line">
            <a:avLst/>
          </a:prstGeom>
          <a:noFill/>
          <a:ln w="1905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sz="1800"/>
          </a:p>
        </p:txBody>
      </p:sp>
      <p:pic>
        <p:nvPicPr>
          <p:cNvPr id="7" name="Picture 11" descr="onlc_logo_small.jpg"/>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631044" y="5608638"/>
            <a:ext cx="2875156" cy="1173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22" name="Rectangle 2"/>
          <p:cNvSpPr>
            <a:spLocks noGrp="1" noChangeArrowheads="1"/>
          </p:cNvSpPr>
          <p:nvPr>
            <p:ph type="ctrTitle"/>
          </p:nvPr>
        </p:nvSpPr>
        <p:spPr>
          <a:xfrm>
            <a:off x="812801" y="457200"/>
            <a:ext cx="10164233" cy="685800"/>
          </a:xfrm>
        </p:spPr>
        <p:txBody>
          <a:bodyPr/>
          <a:lstStyle>
            <a:lvl1pPr>
              <a:defRPr sz="4000" b="0"/>
            </a:lvl1pPr>
          </a:lstStyle>
          <a:p>
            <a:r>
              <a:rPr lang="en-US" altLang="en-US" dirty="0"/>
              <a:t>Click to edit Master title style</a:t>
            </a:r>
          </a:p>
        </p:txBody>
      </p:sp>
      <p:sp>
        <p:nvSpPr>
          <p:cNvPr id="5123" name="Rectangle 3"/>
          <p:cNvSpPr>
            <a:spLocks noGrp="1" noChangeArrowheads="1"/>
          </p:cNvSpPr>
          <p:nvPr>
            <p:ph type="subTitle" idx="1"/>
          </p:nvPr>
        </p:nvSpPr>
        <p:spPr>
          <a:xfrm>
            <a:off x="812800" y="2286000"/>
            <a:ext cx="8737600" cy="3048000"/>
          </a:xfrm>
          <a:prstGeom prst="rect">
            <a:avLst/>
          </a:prstGeom>
        </p:spPr>
        <p:txBody>
          <a:bodyPr/>
          <a:lstStyle>
            <a:lvl1pPr marL="0" indent="0">
              <a:buFontTx/>
              <a:buNone/>
              <a:defRPr sz="2400" b="0"/>
            </a:lvl1pPr>
          </a:lstStyle>
          <a:p>
            <a:r>
              <a:rPr lang="en-US" altLang="en-US" dirty="0"/>
              <a:t>Click to edit Master subtitle style</a:t>
            </a:r>
          </a:p>
        </p:txBody>
      </p:sp>
      <p:sp>
        <p:nvSpPr>
          <p:cNvPr id="12" name="Text Placeholder 11"/>
          <p:cNvSpPr>
            <a:spLocks noGrp="1"/>
          </p:cNvSpPr>
          <p:nvPr>
            <p:ph type="body" sz="quarter" idx="10"/>
          </p:nvPr>
        </p:nvSpPr>
        <p:spPr>
          <a:xfrm>
            <a:off x="812800" y="1143000"/>
            <a:ext cx="10160000" cy="1066800"/>
          </a:xfrm>
          <a:prstGeom prst="rect">
            <a:avLst/>
          </a:prstGeom>
        </p:spPr>
        <p:txBody>
          <a:bodyPr/>
          <a:lstStyle>
            <a:lvl1pPr algn="l">
              <a:buNone/>
              <a:defRPr sz="2800"/>
            </a:lvl1pPr>
          </a:lstStyle>
          <a:p>
            <a:pPr lvl="0"/>
            <a:r>
              <a:rPr lang="en-US" dirty="0"/>
              <a:t>Click to edit Master text styles</a:t>
            </a:r>
          </a:p>
        </p:txBody>
      </p:sp>
      <p:sp>
        <p:nvSpPr>
          <p:cNvPr id="8" name="Rectangle 4"/>
          <p:cNvSpPr>
            <a:spLocks noGrp="1" noChangeArrowheads="1"/>
          </p:cNvSpPr>
          <p:nvPr>
            <p:ph type="dt" sz="half" idx="11"/>
          </p:nvPr>
        </p:nvSpPr>
        <p:spPr>
          <a:xfrm>
            <a:off x="0" y="0"/>
            <a:ext cx="0" cy="0"/>
          </a:xfrm>
        </p:spPr>
        <p:txBody>
          <a:bodyPr/>
          <a:lstStyle>
            <a:lvl1pPr algn="ctr" fontAlgn="auto">
              <a:spcBef>
                <a:spcPts val="0"/>
              </a:spcBef>
              <a:spcAft>
                <a:spcPts val="0"/>
              </a:spcAft>
              <a:defRPr>
                <a:latin typeface="Verdana" panose="020B0604030504040204" pitchFamily="34" charset="0"/>
              </a:defRPr>
            </a:lvl1pPr>
          </a:lstStyle>
          <a:p>
            <a:pPr>
              <a:defRPr/>
            </a:pPr>
            <a:endParaRPr lang="en-US" altLang="en-US"/>
          </a:p>
        </p:txBody>
      </p:sp>
      <p:sp>
        <p:nvSpPr>
          <p:cNvPr id="9" name="Rectangle 5"/>
          <p:cNvSpPr>
            <a:spLocks noGrp="1" noChangeArrowheads="1"/>
          </p:cNvSpPr>
          <p:nvPr>
            <p:ph type="ftr" sz="quarter" idx="12"/>
          </p:nvPr>
        </p:nvSpPr>
        <p:spPr>
          <a:xfrm>
            <a:off x="4165600" y="6243638"/>
            <a:ext cx="3860800" cy="457200"/>
          </a:xfrm>
        </p:spPr>
        <p:txBody>
          <a:bodyPr/>
          <a:lstStyle>
            <a:lvl1pPr algn="ctr" fontAlgn="auto">
              <a:spcBef>
                <a:spcPts val="0"/>
              </a:spcBef>
              <a:spcAft>
                <a:spcPts val="0"/>
              </a:spcAft>
              <a:defRPr>
                <a:latin typeface="Verdana" panose="020B0604030504040204" pitchFamily="34" charset="0"/>
              </a:defRPr>
            </a:lvl1pPr>
          </a:lstStyle>
          <a:p>
            <a:pPr>
              <a:defRPr/>
            </a:pPr>
            <a:endParaRPr lang="en-US" altLang="en-US"/>
          </a:p>
        </p:txBody>
      </p:sp>
      <p:sp>
        <p:nvSpPr>
          <p:cNvPr id="10" name="Rectangle 6"/>
          <p:cNvSpPr>
            <a:spLocks noGrp="1" noChangeArrowheads="1"/>
          </p:cNvSpPr>
          <p:nvPr>
            <p:ph type="sldNum" sz="quarter" idx="13"/>
          </p:nvPr>
        </p:nvSpPr>
        <p:spPr>
          <a:xfrm>
            <a:off x="0" y="0"/>
            <a:ext cx="0" cy="0"/>
          </a:xfrm>
        </p:spPr>
        <p:txBody>
          <a:bodyPr/>
          <a:lstStyle>
            <a:lvl1pPr algn="ctr">
              <a:defRPr>
                <a:latin typeface="Verdana" panose="020B0604030504040204" pitchFamily="34" charset="0"/>
              </a:defRPr>
            </a:lvl1pPr>
          </a:lstStyle>
          <a:p>
            <a:pPr>
              <a:defRPr/>
            </a:pPr>
            <a:fld id="{F0C20B7F-367F-DD41-AA09-A4E849F634A4}" type="slidenum">
              <a:rPr lang="en-US" altLang="en-US"/>
              <a:pPr>
                <a:defRPr/>
              </a:pPr>
              <a:t>‹#›</a:t>
            </a:fld>
            <a:endParaRPr lang="en-US" altLang="en-US"/>
          </a:p>
        </p:txBody>
      </p:sp>
    </p:spTree>
    <p:extLst>
      <p:ext uri="{BB962C8B-B14F-4D97-AF65-F5344CB8AC3E}">
        <p14:creationId xmlns:p14="http://schemas.microsoft.com/office/powerpoint/2010/main" val="39940356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BDF68E2-58F2-4D09-BE8B-E3BD06533059}" type="datetimeFigureOut">
              <a:rPr lang="en-US" dirty="0"/>
              <a:t>4/26/2020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userDrawn="1"/>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233756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32pt Slide Title ">
    <p:spTree>
      <p:nvGrpSpPr>
        <p:cNvPr id="1" name=""/>
        <p:cNvGrpSpPr/>
        <p:nvPr/>
      </p:nvGrpSpPr>
      <p:grpSpPr>
        <a:xfrm>
          <a:off x="0" y="0"/>
          <a:ext cx="0" cy="0"/>
          <a:chOff x="0" y="0"/>
          <a:chExt cx="0" cy="0"/>
        </a:xfrm>
      </p:grpSpPr>
      <p:sp>
        <p:nvSpPr>
          <p:cNvPr id="8" name="Rectangle 7"/>
          <p:cNvSpPr/>
          <p:nvPr userDrawn="1"/>
        </p:nvSpPr>
        <p:spPr>
          <a:xfrm>
            <a:off x="0" y="0"/>
            <a:ext cx="12192000" cy="82296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 name="Title 1"/>
          <p:cNvSpPr>
            <a:spLocks noGrp="1"/>
          </p:cNvSpPr>
          <p:nvPr>
            <p:ph type="title" hasCustomPrompt="1"/>
          </p:nvPr>
        </p:nvSpPr>
        <p:spPr>
          <a:xfrm>
            <a:off x="609600" y="0"/>
            <a:ext cx="10972800" cy="822960"/>
          </a:xfrm>
        </p:spPr>
        <p:txBody>
          <a:bodyPr>
            <a:noAutofit/>
          </a:bodyPr>
          <a:lstStyle>
            <a:lvl1pPr algn="l">
              <a:lnSpc>
                <a:spcPct val="90000"/>
              </a:lnSpc>
              <a:defRPr sz="2800" baseline="0">
                <a:solidFill>
                  <a:schemeClr val="bg1"/>
                </a:solidFill>
                <a:latin typeface="Segoe UI Light" panose="020B0502040204020203" pitchFamily="34" charset="0"/>
                <a:ea typeface="Segoe UI Light" panose="020B0502040204020203" pitchFamily="34" charset="0"/>
                <a:cs typeface="Segoe UI Light" panose="020B0502040204020203" pitchFamily="34" charset="0"/>
              </a:defRPr>
            </a:lvl1pPr>
          </a:lstStyle>
          <a:p>
            <a:r>
              <a:rPr lang="en-US" dirty="0"/>
              <a:t>28pt Slide Title</a:t>
            </a:r>
          </a:p>
        </p:txBody>
      </p:sp>
      <p:sp>
        <p:nvSpPr>
          <p:cNvPr id="10" name="Slide Number Placeholder 9"/>
          <p:cNvSpPr>
            <a:spLocks noGrp="1"/>
          </p:cNvSpPr>
          <p:nvPr>
            <p:ph type="sldNum" sz="quarter" idx="12"/>
          </p:nvPr>
        </p:nvSpPr>
        <p:spPr/>
        <p:txBody>
          <a:bodyPr/>
          <a:lstStyle>
            <a:lvl1pPr>
              <a:defRPr sz="1200">
                <a:solidFill>
                  <a:schemeClr val="tx1">
                    <a:lumMod val="65000"/>
                    <a:lumOff val="35000"/>
                  </a:schemeClr>
                </a:solidFill>
                <a:latin typeface="Segoe UI" pitchFamily="34" charset="0"/>
                <a:ea typeface="Segoe UI" pitchFamily="34" charset="0"/>
                <a:cs typeface="Segoe UI" pitchFamily="34" charset="0"/>
              </a:defRPr>
            </a:lvl1pPr>
          </a:lstStyle>
          <a:p>
            <a:fld id="{D814DA60-3BEE-4BCE-BEDB-E433FD970963}" type="slidenum">
              <a:rPr lang="en-US" smtClean="0"/>
              <a:pPr/>
              <a:t>‹#›</a:t>
            </a:fld>
            <a:endParaRPr lang="en-US" dirty="0"/>
          </a:p>
        </p:txBody>
      </p:sp>
      <p:sp>
        <p:nvSpPr>
          <p:cNvPr id="6" name="Footer Placeholder 8"/>
          <p:cNvSpPr>
            <a:spLocks noGrp="1"/>
          </p:cNvSpPr>
          <p:nvPr>
            <p:ph type="ftr" sz="quarter" idx="11"/>
          </p:nvPr>
        </p:nvSpPr>
        <p:spPr>
          <a:xfrm>
            <a:off x="609600" y="6324601"/>
            <a:ext cx="3860800" cy="365125"/>
          </a:xfrm>
        </p:spPr>
        <p:txBody>
          <a:bodyPr/>
          <a:lstStyle>
            <a:lvl1pPr algn="l">
              <a:defRPr/>
            </a:lvl1pPr>
          </a:lstStyle>
          <a:p>
            <a:endParaRPr lang="en-US" dirty="0"/>
          </a:p>
        </p:txBody>
      </p:sp>
      <p:sp>
        <p:nvSpPr>
          <p:cNvPr id="9" name="Text Placeholder 4"/>
          <p:cNvSpPr>
            <a:spLocks noGrp="1"/>
          </p:cNvSpPr>
          <p:nvPr>
            <p:ph type="body" sz="quarter" idx="13"/>
          </p:nvPr>
        </p:nvSpPr>
        <p:spPr>
          <a:xfrm>
            <a:off x="609600" y="1066800"/>
            <a:ext cx="10972800" cy="5105400"/>
          </a:xfrm>
          <a:prstGeom prst="rect">
            <a:avLst/>
          </a:prstGeom>
        </p:spPr>
        <p:txBody>
          <a:bodyPr/>
          <a:lstStyle>
            <a:lvl1pPr marL="457200" indent="-457200">
              <a:buClr>
                <a:srgbClr val="0070C0"/>
              </a:buClr>
              <a:buFont typeface="Arial" pitchFamily="34" charset="0"/>
              <a:buChar char="•"/>
              <a:defRPr sz="2800" b="0">
                <a:latin typeface="Segoe UI" pitchFamily="34" charset="0"/>
                <a:ea typeface="Segoe UI" pitchFamily="34" charset="0"/>
                <a:cs typeface="Segoe UI" pitchFamily="34" charset="0"/>
              </a:defRPr>
            </a:lvl1pPr>
            <a:lvl2pPr marL="800100" indent="-342900">
              <a:buClr>
                <a:srgbClr val="0070C0"/>
              </a:buClr>
              <a:buFont typeface="Arial" pitchFamily="34" charset="0"/>
              <a:buChar char="•"/>
              <a:defRPr sz="2400" b="0">
                <a:latin typeface="Segoe UI" pitchFamily="34" charset="0"/>
                <a:ea typeface="Segoe UI" pitchFamily="34" charset="0"/>
                <a:cs typeface="Segoe UI" pitchFamily="34" charset="0"/>
              </a:defRPr>
            </a:lvl2pPr>
            <a:lvl3pPr marL="1257300" indent="-342900">
              <a:buClr>
                <a:srgbClr val="0070C0"/>
              </a:buClr>
              <a:buFont typeface="Arial" pitchFamily="34" charset="0"/>
              <a:buChar char="•"/>
              <a:defRPr sz="2000" b="0">
                <a:latin typeface="Segoe UI" pitchFamily="34" charset="0"/>
                <a:ea typeface="Segoe UI" pitchFamily="34" charset="0"/>
                <a:cs typeface="Segoe UI" pitchFamily="34" charset="0"/>
              </a:defRPr>
            </a:lvl3pPr>
            <a:lvl4pPr marL="1371600" indent="0">
              <a:buNone/>
              <a:defRPr>
                <a:latin typeface="Segoe UI" pitchFamily="34" charset="0"/>
                <a:ea typeface="Segoe UI" pitchFamily="34" charset="0"/>
                <a:cs typeface="Segoe UI" pitchFamily="34" charset="0"/>
              </a:defRPr>
            </a:lvl4pPr>
            <a:lvl5pPr>
              <a:defRPr>
                <a:latin typeface="Segoe UI" pitchFamily="34" charset="0"/>
                <a:ea typeface="Segoe UI" pitchFamily="34" charset="0"/>
                <a:cs typeface="Segoe UI" pitchFamily="34" charset="0"/>
              </a:defRPr>
            </a:lvl5p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4010881672"/>
      </p:ext>
    </p:extLst>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pic>
        <p:nvPicPr>
          <p:cNvPr id="6" name="Picture Placeholder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90600" y="838200"/>
            <a:ext cx="2971800" cy="898993"/>
          </a:xfrm>
          <a:prstGeom prst="rect">
            <a:avLst/>
          </a:prstGeom>
        </p:spPr>
      </p:pic>
      <p:sp>
        <p:nvSpPr>
          <p:cNvPr id="2" name="Title 1"/>
          <p:cNvSpPr>
            <a:spLocks noGrp="1"/>
          </p:cNvSpPr>
          <p:nvPr>
            <p:ph type="title"/>
          </p:nvPr>
        </p:nvSpPr>
        <p:spPr>
          <a:xfrm>
            <a:off x="838200" y="2971800"/>
            <a:ext cx="10515600" cy="1325563"/>
          </a:xfrm>
          <a:prstGeom prst="rect">
            <a:avLst/>
          </a:prstGeom>
        </p:spPr>
        <p:txBody>
          <a:bodyPr/>
          <a:lstStyle>
            <a:lvl1pPr algn="ctr">
              <a:defRPr b="1"/>
            </a:lvl1pPr>
          </a:lstStyle>
          <a:p>
            <a:r>
              <a:rPr lang="en-US"/>
              <a:t>Click to edit Master title style</a:t>
            </a:r>
          </a:p>
        </p:txBody>
      </p:sp>
    </p:spTree>
    <p:extLst>
      <p:ext uri="{BB962C8B-B14F-4D97-AF65-F5344CB8AC3E}">
        <p14:creationId xmlns:p14="http://schemas.microsoft.com/office/powerpoint/2010/main" val="26175614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Topic Layout">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D9EBF8E7-7251-420B-A8C9-9BEB7F78585F}"/>
              </a:ext>
            </a:extLst>
          </p:cNvPr>
          <p:cNvSpPr>
            <a:spLocks noGrp="1"/>
          </p:cNvSpPr>
          <p:nvPr>
            <p:ph type="title" hasCustomPrompt="1"/>
          </p:nvPr>
        </p:nvSpPr>
        <p:spPr>
          <a:xfrm>
            <a:off x="762000" y="457200"/>
            <a:ext cx="10668000" cy="1139825"/>
          </a:xfrm>
          <a:prstGeom prst="rect">
            <a:avLst/>
          </a:prstGeom>
        </p:spPr>
        <p:txBody>
          <a:bodyPr/>
          <a:lstStyle>
            <a:lvl1pPr>
              <a:defRPr baseline="0">
                <a:solidFill>
                  <a:schemeClr val="tx1"/>
                </a:solidFill>
                <a:latin typeface="Arial" panose="020B0604020202020204" pitchFamily="34" charset="0"/>
                <a:cs typeface="Arial" panose="020B0604020202020204" pitchFamily="34" charset="0"/>
              </a:defRPr>
            </a:lvl1pPr>
          </a:lstStyle>
          <a:p>
            <a:r>
              <a:rPr lang="en-US" dirty="0"/>
              <a:t>Click to Edit Section Title</a:t>
            </a:r>
          </a:p>
        </p:txBody>
      </p:sp>
      <p:sp>
        <p:nvSpPr>
          <p:cNvPr id="8" name="Text Placeholder 7"/>
          <p:cNvSpPr>
            <a:spLocks noGrp="1"/>
          </p:cNvSpPr>
          <p:nvPr>
            <p:ph type="body" sz="quarter" idx="10" hasCustomPrompt="1"/>
          </p:nvPr>
        </p:nvSpPr>
        <p:spPr>
          <a:xfrm>
            <a:off x="762000" y="1752600"/>
            <a:ext cx="10668000" cy="3733800"/>
          </a:xfrm>
          <a:prstGeom prst="rect">
            <a:avLst/>
          </a:prstGeom>
        </p:spPr>
        <p:txBody>
          <a:bodyPr/>
          <a:lstStyle>
            <a:lvl1pPr marL="457200" indent="-457200">
              <a:buFont typeface="Wingdings" panose="05000000000000000000" pitchFamily="2" charset="2"/>
              <a:buChar char="q"/>
              <a:defRPr baseline="0"/>
            </a:lvl1pPr>
            <a:lvl3pPr marL="1014412" indent="-342900">
              <a:buFont typeface="Wingdings" panose="05000000000000000000" pitchFamily="2" charset="2"/>
              <a:buChar char="§"/>
              <a:defRPr baseline="0"/>
            </a:lvl3pPr>
            <a:lvl4pPr>
              <a:defRPr/>
            </a:lvl4pPr>
            <a:lvl5pPr>
              <a:defRPr/>
            </a:lvl5pPr>
          </a:lstStyle>
          <a:p>
            <a:pPr lvl="0"/>
            <a:r>
              <a:rPr lang="en-US" dirty="0"/>
              <a:t>Click to Edit Section Topics</a:t>
            </a:r>
          </a:p>
          <a:p>
            <a:pPr lvl="2"/>
            <a:r>
              <a:rPr lang="en-US" dirty="0"/>
              <a:t>Sub Section Topic</a:t>
            </a:r>
          </a:p>
        </p:txBody>
      </p:sp>
    </p:spTree>
    <p:extLst>
      <p:ext uri="{BB962C8B-B14F-4D97-AF65-F5344CB8AC3E}">
        <p14:creationId xmlns:p14="http://schemas.microsoft.com/office/powerpoint/2010/main" val="33751652"/>
      </p:ext>
    </p:extLst>
  </p:cSld>
  <p:clrMapOvr>
    <a:masterClrMapping/>
  </p:clrMapOvr>
  <p:extLst>
    <p:ext uri="{DCECCB84-F9BA-43D5-87BE-67443E8EF086}">
      <p15:sldGuideLst xmlns:p15="http://schemas.microsoft.com/office/powerpoint/2012/main">
        <p15:guide id="1" orient="horz" pos="3456"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reLab Objectives">
    <p:spTree>
      <p:nvGrpSpPr>
        <p:cNvPr id="1" name=""/>
        <p:cNvGrpSpPr/>
        <p:nvPr/>
      </p:nvGrpSpPr>
      <p:grpSpPr>
        <a:xfrm>
          <a:off x="0" y="0"/>
          <a:ext cx="0" cy="0"/>
          <a:chOff x="0" y="0"/>
          <a:chExt cx="0" cy="0"/>
        </a:xfrm>
      </p:grpSpPr>
      <p:sp>
        <p:nvSpPr>
          <p:cNvPr id="5122" name="Rectangle 2"/>
          <p:cNvSpPr>
            <a:spLocks noGrp="1" noChangeArrowheads="1"/>
          </p:cNvSpPr>
          <p:nvPr>
            <p:ph type="ctrTitle" hasCustomPrompt="1"/>
          </p:nvPr>
        </p:nvSpPr>
        <p:spPr>
          <a:xfrm>
            <a:off x="762000" y="448962"/>
            <a:ext cx="10668000" cy="685800"/>
          </a:xfrm>
          <a:prstGeom prst="rect">
            <a:avLst/>
          </a:prstGeom>
        </p:spPr>
        <p:txBody>
          <a:bodyPr/>
          <a:lstStyle>
            <a:lvl1pPr>
              <a:defRPr sz="3600" b="0">
                <a:solidFill>
                  <a:schemeClr val="tx1"/>
                </a:solidFill>
                <a:latin typeface="Arial" panose="020B0604020202020204" pitchFamily="34" charset="0"/>
                <a:cs typeface="Arial" panose="020B0604020202020204" pitchFamily="34" charset="0"/>
              </a:defRPr>
            </a:lvl1pPr>
          </a:lstStyle>
          <a:p>
            <a:r>
              <a:rPr lang="en-US" altLang="en-US" dirty="0"/>
              <a:t>Student Lab:</a:t>
            </a:r>
          </a:p>
        </p:txBody>
      </p:sp>
      <p:sp>
        <p:nvSpPr>
          <p:cNvPr id="5123" name="Rectangle 3"/>
          <p:cNvSpPr>
            <a:spLocks noGrp="1" noChangeArrowheads="1"/>
          </p:cNvSpPr>
          <p:nvPr>
            <p:ph type="subTitle" idx="1" hasCustomPrompt="1"/>
          </p:nvPr>
        </p:nvSpPr>
        <p:spPr>
          <a:xfrm>
            <a:off x="762000" y="2362200"/>
            <a:ext cx="10668000" cy="3124200"/>
          </a:xfrm>
          <a:prstGeom prst="rect">
            <a:avLst/>
          </a:prstGeom>
        </p:spPr>
        <p:txBody>
          <a:bodyPr/>
          <a:lstStyle>
            <a:lvl1pPr marL="0" indent="0">
              <a:buFont typeface="Arial" panose="020B0604020202020204" pitchFamily="34" charset="0"/>
              <a:buNone/>
              <a:defRPr sz="2400" b="0" baseline="0"/>
            </a:lvl1pPr>
            <a:lvl2pPr>
              <a:buClr>
                <a:schemeClr val="accent1"/>
              </a:buClr>
              <a:defRPr/>
            </a:lvl2pPr>
          </a:lstStyle>
          <a:p>
            <a:r>
              <a:rPr lang="en-US" altLang="en-US" dirty="0"/>
              <a:t>Objectives</a:t>
            </a:r>
          </a:p>
          <a:p>
            <a:pPr lvl="1"/>
            <a:r>
              <a:rPr lang="en-US" altLang="en-US" dirty="0" err="1"/>
              <a:t>Objectve</a:t>
            </a:r>
            <a:r>
              <a:rPr lang="en-US" altLang="en-US" dirty="0"/>
              <a:t> 1</a:t>
            </a:r>
          </a:p>
          <a:p>
            <a:pPr lvl="1"/>
            <a:r>
              <a:rPr lang="en-US" altLang="en-US" dirty="0"/>
              <a:t>Objective 2</a:t>
            </a:r>
          </a:p>
          <a:p>
            <a:pPr lvl="1"/>
            <a:r>
              <a:rPr lang="en-US" altLang="en-US" dirty="0"/>
              <a:t>Objective 3</a:t>
            </a:r>
          </a:p>
          <a:p>
            <a:endParaRPr lang="en-US" altLang="en-US" dirty="0"/>
          </a:p>
          <a:p>
            <a:endParaRPr lang="en-US" altLang="en-US" dirty="0"/>
          </a:p>
          <a:p>
            <a:endParaRPr lang="en-US" altLang="en-US" dirty="0"/>
          </a:p>
        </p:txBody>
      </p:sp>
      <p:sp>
        <p:nvSpPr>
          <p:cNvPr id="12" name="Text Placeholder 11"/>
          <p:cNvSpPr>
            <a:spLocks noGrp="1"/>
          </p:cNvSpPr>
          <p:nvPr>
            <p:ph type="body" sz="quarter" idx="10" hasCustomPrompt="1"/>
          </p:nvPr>
        </p:nvSpPr>
        <p:spPr>
          <a:xfrm>
            <a:off x="762000" y="1295400"/>
            <a:ext cx="10668000" cy="914400"/>
          </a:xfrm>
          <a:prstGeom prst="rect">
            <a:avLst/>
          </a:prstGeom>
        </p:spPr>
        <p:txBody>
          <a:bodyPr/>
          <a:lstStyle>
            <a:lvl1pPr algn="r">
              <a:buNone/>
              <a:defRPr sz="2800" baseline="0"/>
            </a:lvl1pPr>
          </a:lstStyle>
          <a:p>
            <a:pPr lvl="0"/>
            <a:r>
              <a:rPr lang="en-US" dirty="0"/>
              <a:t>Click to edit Lab Name</a:t>
            </a:r>
            <a:br>
              <a:rPr lang="en-US" dirty="0"/>
            </a:br>
            <a:r>
              <a:rPr lang="en-US" dirty="0"/>
              <a:t>Click to enter page range</a:t>
            </a:r>
          </a:p>
        </p:txBody>
      </p:sp>
    </p:spTree>
    <p:extLst>
      <p:ext uri="{BB962C8B-B14F-4D97-AF65-F5344CB8AC3E}">
        <p14:creationId xmlns:p14="http://schemas.microsoft.com/office/powerpoint/2010/main" val="7701649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lank with Title">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D9EBF8E7-7251-420B-A8C9-9BEB7F78585F}"/>
              </a:ext>
            </a:extLst>
          </p:cNvPr>
          <p:cNvSpPr>
            <a:spLocks noGrp="1"/>
          </p:cNvSpPr>
          <p:nvPr>
            <p:ph type="title" hasCustomPrompt="1"/>
          </p:nvPr>
        </p:nvSpPr>
        <p:spPr>
          <a:xfrm>
            <a:off x="762000" y="457200"/>
            <a:ext cx="10668000" cy="987425"/>
          </a:xfrm>
          <a:prstGeom prst="rect">
            <a:avLst/>
          </a:prstGeom>
        </p:spPr>
        <p:txBody>
          <a:bodyPr/>
          <a:lstStyle>
            <a:lvl1pPr>
              <a:defRPr sz="3600" baseline="0">
                <a:solidFill>
                  <a:schemeClr val="tx1"/>
                </a:solidFill>
                <a:latin typeface="Arial" panose="020B0604020202020204" pitchFamily="34" charset="0"/>
                <a:cs typeface="Arial" panose="020B0604020202020204" pitchFamily="34" charset="0"/>
              </a:defRPr>
            </a:lvl1pPr>
          </a:lstStyle>
          <a:p>
            <a:r>
              <a:rPr lang="en-US" dirty="0"/>
              <a:t>Click to add title</a:t>
            </a:r>
          </a:p>
        </p:txBody>
      </p:sp>
    </p:spTree>
    <p:extLst>
      <p:ext uri="{BB962C8B-B14F-4D97-AF65-F5344CB8AC3E}">
        <p14:creationId xmlns:p14="http://schemas.microsoft.com/office/powerpoint/2010/main" val="42107521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Extra Text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62000" y="457200"/>
            <a:ext cx="10668000" cy="1139825"/>
          </a:xfrm>
          <a:prstGeom prst="rect">
            <a:avLst/>
          </a:prstGeom>
        </p:spPr>
        <p:txBody>
          <a:bodyPr/>
          <a:lstStyle>
            <a:lvl1pPr>
              <a:defRPr baseline="0">
                <a:solidFill>
                  <a:schemeClr val="tx1"/>
                </a:solidFill>
                <a:latin typeface="+mn-lt"/>
              </a:defRPr>
            </a:lvl1pPr>
          </a:lstStyle>
          <a:p>
            <a:r>
              <a:rPr lang="en-US" dirty="0"/>
              <a:t>Click to Add Title</a:t>
            </a:r>
          </a:p>
        </p:txBody>
      </p:sp>
      <p:sp>
        <p:nvSpPr>
          <p:cNvPr id="4" name="Text Placeholder 3"/>
          <p:cNvSpPr>
            <a:spLocks noGrp="1"/>
          </p:cNvSpPr>
          <p:nvPr>
            <p:ph type="body" sz="quarter" idx="10" hasCustomPrompt="1"/>
          </p:nvPr>
        </p:nvSpPr>
        <p:spPr>
          <a:xfrm>
            <a:off x="762000" y="1752600"/>
            <a:ext cx="10668000" cy="3733800"/>
          </a:xfrm>
          <a:prstGeom prst="rect">
            <a:avLst/>
          </a:prstGeom>
        </p:spPr>
        <p:txBody>
          <a:bodyPr/>
          <a:lstStyle>
            <a:lvl1pPr marL="457200" indent="-457200">
              <a:buFont typeface="Wingdings" panose="05000000000000000000" pitchFamily="2" charset="2"/>
              <a:buChar char="q"/>
              <a:defRPr baseline="0"/>
            </a:lvl1pPr>
            <a:lvl2pPr>
              <a:buClr>
                <a:schemeClr val="accent1"/>
              </a:buClr>
              <a:defRPr/>
            </a:lvl2pPr>
            <a:lvl4pPr>
              <a:buClr>
                <a:schemeClr val="accent1"/>
              </a:buClr>
              <a:defRPr/>
            </a:lvl4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4749657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9188005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Lab Slide">
    <p:spTree>
      <p:nvGrpSpPr>
        <p:cNvPr id="1" name=""/>
        <p:cNvGrpSpPr/>
        <p:nvPr/>
      </p:nvGrpSpPr>
      <p:grpSpPr>
        <a:xfrm>
          <a:off x="0" y="0"/>
          <a:ext cx="0" cy="0"/>
          <a:chOff x="0" y="0"/>
          <a:chExt cx="0" cy="0"/>
        </a:xfrm>
      </p:grpSpPr>
      <p:sp>
        <p:nvSpPr>
          <p:cNvPr id="2" name="Title 1"/>
          <p:cNvSpPr>
            <a:spLocks noGrp="1"/>
          </p:cNvSpPr>
          <p:nvPr>
            <p:ph type="title"/>
          </p:nvPr>
        </p:nvSpPr>
        <p:spPr>
          <a:xfrm>
            <a:off x="1097280" y="286603"/>
            <a:ext cx="10058400" cy="1450757"/>
          </a:xfrm>
          <a:prstGeom prst="rect">
            <a:avLst/>
          </a:prstGeom>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a:xfrm>
            <a:off x="1097280" y="1845734"/>
            <a:ext cx="10058400" cy="372630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97280" y="6459785"/>
            <a:ext cx="2472271" cy="365125"/>
          </a:xfrm>
          <a:prstGeom prst="rect">
            <a:avLst/>
          </a:prstGeom>
        </p:spPr>
        <p:txBody>
          <a:bodyPr/>
          <a:lstStyle/>
          <a:p>
            <a:fld id="{528FC5F6-F338-4AE4-BB23-26385BCFC423}" type="datetimeFigureOut">
              <a:rPr lang="en-US" dirty="0"/>
              <a:t>4/26/2020</a:t>
            </a:fld>
            <a:endParaRPr lang="en-US" dirty="0"/>
          </a:p>
        </p:txBody>
      </p:sp>
      <p:sp>
        <p:nvSpPr>
          <p:cNvPr id="5" name="Footer Placeholder 4"/>
          <p:cNvSpPr>
            <a:spLocks noGrp="1"/>
          </p:cNvSpPr>
          <p:nvPr>
            <p:ph type="ftr" sz="quarter" idx="11"/>
          </p:nvPr>
        </p:nvSpPr>
        <p:spPr>
          <a:xfrm>
            <a:off x="3686185" y="6459785"/>
            <a:ext cx="4822804" cy="365125"/>
          </a:xfrm>
          <a:prstGeom prst="rect">
            <a:avLst/>
          </a:prstGeom>
        </p:spPr>
        <p:txBody>
          <a:bodyPr/>
          <a:lstStyle/>
          <a:p>
            <a:endParaRPr lang="en-US" dirty="0"/>
          </a:p>
        </p:txBody>
      </p:sp>
      <p:sp>
        <p:nvSpPr>
          <p:cNvPr id="6" name="Slide Number Placeholder 5"/>
          <p:cNvSpPr>
            <a:spLocks noGrp="1"/>
          </p:cNvSpPr>
          <p:nvPr>
            <p:ph type="sldNum" sz="quarter" idx="12"/>
          </p:nvPr>
        </p:nvSpPr>
        <p:spPr>
          <a:xfrm>
            <a:off x="9900458" y="6459785"/>
            <a:ext cx="1312025" cy="365125"/>
          </a:xfrm>
          <a:prstGeom prst="rect">
            <a:avLst/>
          </a:prstGeom>
        </p:spPr>
        <p:txBody>
          <a:bodyPr/>
          <a:lstStyle/>
          <a:p>
            <a:fld id="{6113E31D-E2AB-40D1-8B51-AFA5AFEF393A}" type="slidenum">
              <a:rPr lang="en-US" dirty="0"/>
              <a:t>‹#›</a:t>
            </a:fld>
            <a:endParaRPr lang="en-US" dirty="0"/>
          </a:p>
        </p:txBody>
      </p:sp>
    </p:spTree>
    <p:extLst>
      <p:ext uri="{BB962C8B-B14F-4D97-AF65-F5344CB8AC3E}">
        <p14:creationId xmlns:p14="http://schemas.microsoft.com/office/powerpoint/2010/main" val="36268718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97280" y="286603"/>
            <a:ext cx="10058400" cy="1450757"/>
          </a:xfrm>
          <a:prstGeom prst="rect">
            <a:avLst/>
          </a:prstGeom>
        </p:spPr>
        <p:txBody>
          <a:bodyPr/>
          <a:lstStyle>
            <a:lvl1pPr marL="0">
              <a:defRPr b="1"/>
            </a:lvl1pPr>
          </a:lstStyle>
          <a:p>
            <a:r>
              <a:rPr lang="en-US" dirty="0"/>
              <a:t>Click to edit Master title style</a:t>
            </a:r>
          </a:p>
        </p:txBody>
      </p:sp>
      <p:sp>
        <p:nvSpPr>
          <p:cNvPr id="3" name="Content Placeholder 2"/>
          <p:cNvSpPr>
            <a:spLocks noGrp="1"/>
          </p:cNvSpPr>
          <p:nvPr>
            <p:ph idx="1"/>
          </p:nvPr>
        </p:nvSpPr>
        <p:spPr>
          <a:xfrm>
            <a:off x="1097280" y="1845734"/>
            <a:ext cx="10058400" cy="402336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750836395"/>
      </p:ext>
    </p:extLst>
  </p:cSld>
  <p:clrMapOvr>
    <a:masterClrMapping/>
  </p:clrMapOvr>
  <p:extLst>
    <p:ext uri="{DCECCB84-F9BA-43D5-87BE-67443E8EF086}">
      <p15:sldGuideLst xmlns:p15="http://schemas.microsoft.com/office/powerpoint/2012/main">
        <p15:guide id="1" orient="horz" pos="864">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8" name="Freeform 7"/>
          <p:cNvSpPr>
            <a:spLocks noChangeArrowheads="1"/>
          </p:cNvSpPr>
          <p:nvPr/>
        </p:nvSpPr>
        <p:spPr bwMode="auto">
          <a:xfrm>
            <a:off x="508000" y="228600"/>
            <a:ext cx="10972800" cy="609600"/>
          </a:xfrm>
          <a:custGeom>
            <a:avLst/>
            <a:gdLst>
              <a:gd name="T0" fmla="*/ 0 w 1000"/>
              <a:gd name="T1" fmla="*/ 2147483646 h 1000"/>
              <a:gd name="T2" fmla="*/ 0 w 1000"/>
              <a:gd name="T3" fmla="*/ 0 h 1000"/>
              <a:gd name="T4" fmla="*/ 2147483646 w 1000"/>
              <a:gd name="T5" fmla="*/ 0 h 1000"/>
              <a:gd name="T6" fmla="*/ 0 60000 65536"/>
              <a:gd name="T7" fmla="*/ 0 60000 65536"/>
              <a:gd name="T8" fmla="*/ 0 60000 65536"/>
            </a:gdLst>
            <a:ahLst/>
            <a:cxnLst>
              <a:cxn ang="T6">
                <a:pos x="T0" y="T1"/>
              </a:cxn>
              <a:cxn ang="T7">
                <a:pos x="T2" y="T3"/>
              </a:cxn>
              <a:cxn ang="T8">
                <a:pos x="T4" y="T5"/>
              </a:cxn>
            </a:cxnLst>
            <a:rect l="0" t="0" r="r" b="b"/>
            <a:pathLst>
              <a:path w="1000" h="1000">
                <a:moveTo>
                  <a:pt x="0" y="1000"/>
                </a:moveTo>
                <a:lnTo>
                  <a:pt x="0" y="0"/>
                </a:lnTo>
                <a:lnTo>
                  <a:pt x="1000" y="0"/>
                </a:lnTo>
              </a:path>
            </a:pathLst>
          </a:custGeom>
          <a:noFill/>
          <a:ln w="19050" cap="flat" cmpd="sng">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029" name="Line 8"/>
          <p:cNvSpPr>
            <a:spLocks noChangeShapeType="1"/>
          </p:cNvSpPr>
          <p:nvPr/>
        </p:nvSpPr>
        <p:spPr bwMode="auto">
          <a:xfrm flipV="1">
            <a:off x="481264" y="6179051"/>
            <a:ext cx="8778240" cy="0"/>
          </a:xfrm>
          <a:prstGeom prst="line">
            <a:avLst/>
          </a:prstGeom>
          <a:noFill/>
          <a:ln w="1905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a:p>
        </p:txBody>
      </p:sp>
      <p:pic>
        <p:nvPicPr>
          <p:cNvPr id="2" name="Picture 1"/>
          <p:cNvPicPr>
            <a:picLocks noChangeAspect="1"/>
          </p:cNvPicPr>
          <p:nvPr userDrawn="1"/>
        </p:nvPicPr>
        <p:blipFill>
          <a:blip r:embed="rId14" cstate="print">
            <a:extLst>
              <a:ext uri="{28A0092B-C50C-407E-A947-70E740481C1C}">
                <a14:useLocalDpi xmlns:a14="http://schemas.microsoft.com/office/drawing/2010/main" val="0"/>
              </a:ext>
            </a:extLst>
          </a:blip>
          <a:stretch>
            <a:fillRect/>
          </a:stretch>
        </p:blipFill>
        <p:spPr>
          <a:xfrm>
            <a:off x="9144000" y="5562600"/>
            <a:ext cx="2286000" cy="891540"/>
          </a:xfrm>
          <a:prstGeom prst="rect">
            <a:avLst/>
          </a:prstGeom>
        </p:spPr>
      </p:pic>
    </p:spTree>
  </p:cSld>
  <p:clrMap bg1="lt1" tx1="dk1" bg2="lt2" tx2="dk2" accent1="accent1" accent2="accent2" accent3="accent3" accent4="accent4" accent5="accent5" accent6="accent6" hlink="hlink" folHlink="folHlink"/>
  <p:sldLayoutIdLst>
    <p:sldLayoutId id="2147484315" r:id="rId1"/>
    <p:sldLayoutId id="2147484308" r:id="rId2"/>
    <p:sldLayoutId id="2147484303" r:id="rId3"/>
    <p:sldLayoutId id="2147484313" r:id="rId4"/>
    <p:sldLayoutId id="2147484316" r:id="rId5"/>
    <p:sldLayoutId id="2147484307" r:id="rId6"/>
    <p:sldLayoutId id="2147484304" r:id="rId7"/>
    <p:sldLayoutId id="2147484319" r:id="rId8"/>
    <p:sldLayoutId id="2147484320" r:id="rId9"/>
    <p:sldLayoutId id="2147484321" r:id="rId10"/>
    <p:sldLayoutId id="2147484322" r:id="rId11"/>
    <p:sldLayoutId id="2147484323" r:id="rId12"/>
  </p:sldLayoutIdLst>
  <p:hf hdr="0" ftr="0" dt="0"/>
  <p:txStyles>
    <p:titleStyle>
      <a:lvl1pPr algn="l" rtl="0" eaLnBrk="1" fontAlgn="base" hangingPunct="1">
        <a:spcBef>
          <a:spcPct val="0"/>
        </a:spcBef>
        <a:spcAft>
          <a:spcPct val="0"/>
        </a:spcAft>
        <a:defRPr sz="3600">
          <a:solidFill>
            <a:schemeClr val="tx2"/>
          </a:solidFill>
          <a:latin typeface="+mj-lt"/>
          <a:ea typeface="+mj-ea"/>
          <a:cs typeface="+mj-cs"/>
        </a:defRPr>
      </a:lvl1pPr>
      <a:lvl2pPr algn="l" rtl="0" eaLnBrk="1" fontAlgn="base" hangingPunct="1">
        <a:spcBef>
          <a:spcPct val="0"/>
        </a:spcBef>
        <a:spcAft>
          <a:spcPct val="0"/>
        </a:spcAft>
        <a:defRPr sz="3600">
          <a:solidFill>
            <a:schemeClr val="tx2"/>
          </a:solidFill>
          <a:latin typeface="Century Gothic" pitchFamily="34" charset="0"/>
        </a:defRPr>
      </a:lvl2pPr>
      <a:lvl3pPr algn="l" rtl="0" eaLnBrk="1" fontAlgn="base" hangingPunct="1">
        <a:spcBef>
          <a:spcPct val="0"/>
        </a:spcBef>
        <a:spcAft>
          <a:spcPct val="0"/>
        </a:spcAft>
        <a:defRPr sz="3600">
          <a:solidFill>
            <a:schemeClr val="tx2"/>
          </a:solidFill>
          <a:latin typeface="Century Gothic" pitchFamily="34" charset="0"/>
        </a:defRPr>
      </a:lvl3pPr>
      <a:lvl4pPr algn="l" rtl="0" eaLnBrk="1" fontAlgn="base" hangingPunct="1">
        <a:spcBef>
          <a:spcPct val="0"/>
        </a:spcBef>
        <a:spcAft>
          <a:spcPct val="0"/>
        </a:spcAft>
        <a:defRPr sz="3600">
          <a:solidFill>
            <a:schemeClr val="tx2"/>
          </a:solidFill>
          <a:latin typeface="Century Gothic" pitchFamily="34" charset="0"/>
        </a:defRPr>
      </a:lvl4pPr>
      <a:lvl5pPr algn="l" rtl="0" eaLnBrk="1" fontAlgn="base" hangingPunct="1">
        <a:spcBef>
          <a:spcPct val="0"/>
        </a:spcBef>
        <a:spcAft>
          <a:spcPct val="0"/>
        </a:spcAft>
        <a:defRPr sz="3600">
          <a:solidFill>
            <a:schemeClr val="tx2"/>
          </a:solidFill>
          <a:latin typeface="Century Gothic" pitchFamily="34" charset="0"/>
        </a:defRPr>
      </a:lvl5pPr>
      <a:lvl6pPr marL="457200" algn="l" rtl="0" eaLnBrk="1" fontAlgn="base" hangingPunct="1">
        <a:spcBef>
          <a:spcPct val="0"/>
        </a:spcBef>
        <a:spcAft>
          <a:spcPct val="0"/>
        </a:spcAft>
        <a:defRPr sz="3600">
          <a:solidFill>
            <a:schemeClr val="tx2"/>
          </a:solidFill>
          <a:latin typeface="Century Gothic" pitchFamily="34" charset="0"/>
        </a:defRPr>
      </a:lvl6pPr>
      <a:lvl7pPr marL="914400" algn="l" rtl="0" eaLnBrk="1" fontAlgn="base" hangingPunct="1">
        <a:spcBef>
          <a:spcPct val="0"/>
        </a:spcBef>
        <a:spcAft>
          <a:spcPct val="0"/>
        </a:spcAft>
        <a:defRPr sz="3600">
          <a:solidFill>
            <a:schemeClr val="tx2"/>
          </a:solidFill>
          <a:latin typeface="Century Gothic" pitchFamily="34" charset="0"/>
        </a:defRPr>
      </a:lvl7pPr>
      <a:lvl8pPr marL="1371600" algn="l" rtl="0" eaLnBrk="1" fontAlgn="base" hangingPunct="1">
        <a:spcBef>
          <a:spcPct val="0"/>
        </a:spcBef>
        <a:spcAft>
          <a:spcPct val="0"/>
        </a:spcAft>
        <a:defRPr sz="3600">
          <a:solidFill>
            <a:schemeClr val="tx2"/>
          </a:solidFill>
          <a:latin typeface="Century Gothic" pitchFamily="34" charset="0"/>
        </a:defRPr>
      </a:lvl8pPr>
      <a:lvl9pPr marL="1828800" algn="l" rtl="0" eaLnBrk="1" fontAlgn="base" hangingPunct="1">
        <a:spcBef>
          <a:spcPct val="0"/>
        </a:spcBef>
        <a:spcAft>
          <a:spcPct val="0"/>
        </a:spcAft>
        <a:defRPr sz="3600">
          <a:solidFill>
            <a:schemeClr val="tx2"/>
          </a:solidFill>
          <a:latin typeface="Century Gothic" pitchFamily="34" charset="0"/>
        </a:defRPr>
      </a:lvl9pPr>
    </p:titleStyle>
    <p:bodyStyle>
      <a:lvl1pPr marL="342900" indent="-342900" algn="l" rtl="0" eaLnBrk="1" fontAlgn="base" hangingPunct="1">
        <a:spcBef>
          <a:spcPct val="50000"/>
        </a:spcBef>
        <a:spcAft>
          <a:spcPct val="0"/>
        </a:spcAft>
        <a:buClr>
          <a:schemeClr val="accent1"/>
        </a:buClr>
        <a:buSzPct val="65000"/>
        <a:buFont typeface="Wingdings" panose="05000000000000000000" pitchFamily="2" charset="2"/>
        <a:buChar char="n"/>
        <a:defRPr sz="3000">
          <a:solidFill>
            <a:schemeClr val="tx1"/>
          </a:solidFill>
          <a:latin typeface="+mn-lt"/>
          <a:ea typeface="+mn-ea"/>
          <a:cs typeface="+mn-cs"/>
        </a:defRPr>
      </a:lvl1pPr>
      <a:lvl2pPr marL="669925" indent="-325438" algn="l" rtl="0" eaLnBrk="1" fontAlgn="base" hangingPunct="1">
        <a:spcBef>
          <a:spcPct val="50000"/>
        </a:spcBef>
        <a:spcAft>
          <a:spcPct val="0"/>
        </a:spcAft>
        <a:buClr>
          <a:schemeClr val="accent2"/>
        </a:buClr>
        <a:buSzPct val="60000"/>
        <a:buFont typeface="Wingdings" panose="05000000000000000000" pitchFamily="2" charset="2"/>
        <a:buChar char="q"/>
        <a:defRPr sz="2600">
          <a:solidFill>
            <a:schemeClr val="tx1"/>
          </a:solidFill>
          <a:latin typeface="+mn-lt"/>
        </a:defRPr>
      </a:lvl2pPr>
      <a:lvl3pPr marL="1022350" indent="-350838" algn="l" rtl="0" eaLnBrk="1" fontAlgn="base" hangingPunct="1">
        <a:spcBef>
          <a:spcPct val="50000"/>
        </a:spcBef>
        <a:spcAft>
          <a:spcPct val="0"/>
        </a:spcAft>
        <a:buClr>
          <a:schemeClr val="accent1"/>
        </a:buClr>
        <a:buSzPct val="65000"/>
        <a:buFont typeface="Wingdings" panose="05000000000000000000" pitchFamily="2" charset="2"/>
        <a:buChar char="n"/>
        <a:defRPr sz="2200">
          <a:solidFill>
            <a:schemeClr val="tx1"/>
          </a:solidFill>
          <a:latin typeface="+mn-lt"/>
        </a:defRPr>
      </a:lvl3pPr>
      <a:lvl4pPr marL="1339850" indent="-315913" algn="l" rtl="0" eaLnBrk="1" fontAlgn="base" hangingPunct="1">
        <a:spcBef>
          <a:spcPct val="50000"/>
        </a:spcBef>
        <a:spcAft>
          <a:spcPct val="0"/>
        </a:spcAft>
        <a:buClr>
          <a:schemeClr val="accent2"/>
        </a:buClr>
        <a:buSzPct val="70000"/>
        <a:buFont typeface="Wingdings" panose="05000000000000000000" pitchFamily="2" charset="2"/>
        <a:buChar char="q"/>
        <a:defRPr sz="2000">
          <a:solidFill>
            <a:schemeClr val="tx1"/>
          </a:solidFill>
          <a:latin typeface="+mn-lt"/>
        </a:defRPr>
      </a:lvl4pPr>
      <a:lvl5pPr marL="1681163" indent="-339725" algn="l" rtl="0" eaLnBrk="1" fontAlgn="base" hangingPunct="1">
        <a:spcBef>
          <a:spcPct val="50000"/>
        </a:spcBef>
        <a:spcAft>
          <a:spcPct val="0"/>
        </a:spcAft>
        <a:buClr>
          <a:schemeClr val="accent1"/>
        </a:buClr>
        <a:buSzPct val="75000"/>
        <a:buFont typeface="Wingdings" panose="05000000000000000000" pitchFamily="2" charset="2"/>
        <a:buChar char="§"/>
        <a:defRPr sz="2000">
          <a:solidFill>
            <a:schemeClr val="tx1"/>
          </a:solidFill>
          <a:latin typeface="+mn-lt"/>
        </a:defRPr>
      </a:lvl5pPr>
      <a:lvl6pPr marL="2138363" indent="-339725" algn="l" rtl="0" eaLnBrk="1" fontAlgn="base" hangingPunct="1">
        <a:spcBef>
          <a:spcPct val="50000"/>
        </a:spcBef>
        <a:spcAft>
          <a:spcPct val="0"/>
        </a:spcAft>
        <a:buClr>
          <a:schemeClr val="accent1"/>
        </a:buClr>
        <a:buSzPct val="75000"/>
        <a:buFont typeface="Wingdings" pitchFamily="2" charset="2"/>
        <a:buChar char="§"/>
        <a:defRPr sz="2000">
          <a:solidFill>
            <a:schemeClr val="tx1"/>
          </a:solidFill>
          <a:latin typeface="+mn-lt"/>
        </a:defRPr>
      </a:lvl6pPr>
      <a:lvl7pPr marL="2595563" indent="-339725" algn="l" rtl="0" eaLnBrk="1" fontAlgn="base" hangingPunct="1">
        <a:spcBef>
          <a:spcPct val="50000"/>
        </a:spcBef>
        <a:spcAft>
          <a:spcPct val="0"/>
        </a:spcAft>
        <a:buClr>
          <a:schemeClr val="accent1"/>
        </a:buClr>
        <a:buSzPct val="75000"/>
        <a:buFont typeface="Wingdings" pitchFamily="2" charset="2"/>
        <a:buChar char="§"/>
        <a:defRPr sz="2000">
          <a:solidFill>
            <a:schemeClr val="tx1"/>
          </a:solidFill>
          <a:latin typeface="+mn-lt"/>
        </a:defRPr>
      </a:lvl7pPr>
      <a:lvl8pPr marL="3052763" indent="-339725" algn="l" rtl="0" eaLnBrk="1" fontAlgn="base" hangingPunct="1">
        <a:spcBef>
          <a:spcPct val="50000"/>
        </a:spcBef>
        <a:spcAft>
          <a:spcPct val="0"/>
        </a:spcAft>
        <a:buClr>
          <a:schemeClr val="accent1"/>
        </a:buClr>
        <a:buSzPct val="75000"/>
        <a:buFont typeface="Wingdings" pitchFamily="2" charset="2"/>
        <a:buChar char="§"/>
        <a:defRPr sz="2000">
          <a:solidFill>
            <a:schemeClr val="tx1"/>
          </a:solidFill>
          <a:latin typeface="+mn-lt"/>
        </a:defRPr>
      </a:lvl8pPr>
      <a:lvl9pPr marL="3509963" indent="-339725" algn="l" rtl="0" eaLnBrk="1" fontAlgn="base" hangingPunct="1">
        <a:spcBef>
          <a:spcPct val="50000"/>
        </a:spcBef>
        <a:spcAft>
          <a:spcPct val="0"/>
        </a:spcAft>
        <a:buClr>
          <a:schemeClr val="accent1"/>
        </a:buClr>
        <a:buSzPct val="75000"/>
        <a:buFont typeface="Wingdings" pitchFamily="2" charset="2"/>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mailto:danc@onlc.com" TargetMode="External"/><Relationship Id="rId1" Type="http://schemas.openxmlformats.org/officeDocument/2006/relationships/slideLayout" Target="../slideLayouts/slideLayout10.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hyperlink" Target="https://docs.splunk.com/Documentation/Splunk/8.0.0/Installation/InstallonWindowsviathecommandline" TargetMode="External"/><Relationship Id="rId2" Type="http://schemas.openxmlformats.org/officeDocument/2006/relationships/hyperlink" Target="https://docs.splunk.com/Documentation/Splunk/8.0.0/Installation/InstallonWindows" TargetMode="External"/><Relationship Id="rId1" Type="http://schemas.openxmlformats.org/officeDocument/2006/relationships/slideLayout" Target="../slideLayouts/slideLayout9.xml"/><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s://dev.splunk.com/enterprise/docs/developapps/createapps/createsplunkapp/" TargetMode="Externa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3" Type="http://schemas.openxmlformats.org/officeDocument/2006/relationships/hyperlink" Target="mailto:danc@onlc.com" TargetMode="External"/><Relationship Id="rId2" Type="http://schemas.openxmlformats.org/officeDocument/2006/relationships/image" Target="../media/image23.jpe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9.xml"/><Relationship Id="rId5" Type="http://schemas.openxmlformats.org/officeDocument/2006/relationships/hyperlink" Target="https://docs.splunk.com/Documentation/Splunk/latest/admin/indexesconf" TargetMode="External"/><Relationship Id="rId4" Type="http://schemas.openxmlformats.org/officeDocument/2006/relationships/image" Target="../media/image27.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hyperlink" Target="file:///c:\Splunk\var\lib\splunk\defaultdb\db" TargetMode="External"/><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3" Type="http://schemas.openxmlformats.org/officeDocument/2006/relationships/hyperlink" Target="https://docs.splunk.com/Documentation/Splunk/latest/Admin/Inputsconf" TargetMode="External"/><Relationship Id="rId2" Type="http://schemas.openxmlformats.org/officeDocument/2006/relationships/notesSlide" Target="../notesSlides/notesSlide4.xml"/><Relationship Id="rId1" Type="http://schemas.openxmlformats.org/officeDocument/2006/relationships/slideLayout" Target="../slideLayouts/slideLayout9.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32.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9.xml"/></Relationships>
</file>

<file path=ppt/slides/_rels/slide33.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9.xml"/></Relationships>
</file>

<file path=ppt/slides/_rels/slide36.xml.rels><?xml version="1.0" encoding="UTF-8" standalone="yes"?>
<Relationships xmlns="http://schemas.openxmlformats.org/package/2006/relationships"><Relationship Id="rId3" Type="http://schemas.openxmlformats.org/officeDocument/2006/relationships/hyperlink" Target="mailto:danc@onlc.com" TargetMode="External"/><Relationship Id="rId2" Type="http://schemas.openxmlformats.org/officeDocument/2006/relationships/image" Target="../media/image23.jpeg"/><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xml"/><Relationship Id="rId1" Type="http://schemas.openxmlformats.org/officeDocument/2006/relationships/slideLayout" Target="../slideLayouts/slideLayout1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emf"/></Relationships>
</file>

<file path=ppt/slides/_rels/slide4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hyperlink" Target="http://localhost:8000/en-US/app/destinations/search?q=search%20index%3D_internal%20sourcetype%3Dsplunk*%20%0A%7C%20top%20limit%3D5%20name%20%0A%7C%20sort%20-%20name&amp;display.page.search.mode=smart&amp;dispatch.sample_ratio=1&amp;workload_pool=&amp;earliest=-24h%40h&amp;latest=now&amp;display.page.search.tab=statistics&amp;display.general.type=statistics&amp;sid=1587953402.2907" TargetMode="External"/><Relationship Id="rId1" Type="http://schemas.openxmlformats.org/officeDocument/2006/relationships/slideLayout" Target="../slideLayouts/slideLayout9.xml"/></Relationships>
</file>

<file path=ppt/slides/_rels/slide41.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9.xml"/></Relationships>
</file>

<file path=ppt/slides/_rels/slide42.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hyperlink" Target="http://localhost:8000/en-US/app/destinations/search?q=search%20index%3Dmain%20(%2Fbooking%20OR%20%2Fdestination)%20AND%20200&amp;display.page.search.mode=smart&amp;dispatch.sample_ratio=1&amp;workload_pool=&amp;earliest=-24h%40h&amp;latest=now&amp;display.page.search.tab=events&amp;display.general.type=events&amp;sid=1587951038.2871" TargetMode="External"/><Relationship Id="rId1" Type="http://schemas.openxmlformats.org/officeDocument/2006/relationships/slideLayout" Target="../slideLayouts/slideLayout9.xml"/></Relationships>
</file>

<file path=ppt/slides/_rels/slide43.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hyperlink" Target="http://localhost:8000/en-US/app/destinations/search?q=search%20index%3Dmain%20%0A%7C%20stats%20count%20avg(http_response_time)%20by%20server_ip&amp;display.page.search.mode=smart&amp;dispatch.sample_ratio=1&amp;workload_pool=&amp;earliest=-24h%40h&amp;latest=now&amp;display.page.search.tab=statistics&amp;display.general.type=statistics&amp;sid=1587950780.2846" TargetMode="External"/><Relationship Id="rId1" Type="http://schemas.openxmlformats.org/officeDocument/2006/relationships/slideLayout" Target="../slideLayouts/slideLayout9.xml"/></Relationships>
</file>

<file path=ppt/slides/_rels/slide44.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hyperlink" Target="http://localhost:8000/en-US/app/destinations/search?q=search%20index%3Dmain%20%0A%7C%20top%20http_uri&amp;display.page.search.mode=smart&amp;dispatch.sample_ratio=1&amp;workload_pool=&amp;earliest=-24h%40h&amp;latest=now&amp;display.page.search.tab=statistics&amp;display.general.type=statistics&amp;sid=1587950970.2847" TargetMode="External"/><Relationship Id="rId1" Type="http://schemas.openxmlformats.org/officeDocument/2006/relationships/slideLayout" Target="../slideLayouts/slideLayout9.xml"/><Relationship Id="rId4" Type="http://schemas.openxmlformats.org/officeDocument/2006/relationships/image" Target="../media/image40.png"/></Relationships>
</file>

<file path=ppt/slides/_rels/slide45.xml.rels><?xml version="1.0" encoding="UTF-8" standalone="yes"?>
<Relationships xmlns="http://schemas.openxmlformats.org/package/2006/relationships"><Relationship Id="rId3" Type="http://schemas.openxmlformats.org/officeDocument/2006/relationships/image" Target="../media/image41.png"/><Relationship Id="rId7" Type="http://schemas.openxmlformats.org/officeDocument/2006/relationships/image" Target="../media/image44.png"/><Relationship Id="rId2" Type="http://schemas.openxmlformats.org/officeDocument/2006/relationships/hyperlink" Target="http://localhost:8000/en-US/app/destinations/search?q=search%20index%3Dmain%0A%7C%20chart%20count%20by%20http_method&amp;display.page.search.mode=smart&amp;dispatch.sample_ratio=1&amp;workload_pool=&amp;earliest=-24h%40h&amp;latest=now&amp;display.page.search.tab=visualizations&amp;display.general.type=visualizations&amp;sid=1587951132.2873&amp;display.visualizations.charting.chart=pie" TargetMode="External"/><Relationship Id="rId1" Type="http://schemas.openxmlformats.org/officeDocument/2006/relationships/slideLayout" Target="../slideLayouts/slideLayout5.xml"/><Relationship Id="rId6" Type="http://schemas.openxmlformats.org/officeDocument/2006/relationships/image" Target="../media/image43.png"/><Relationship Id="rId5" Type="http://schemas.openxmlformats.org/officeDocument/2006/relationships/hyperlink" Target="http://localhost:8000/en-US/app/destinations/search?q=search%20index%3Dmain%20client_ip%3D131.*%20%7C%20timechart%20count&amp;display.page.search.mode=smart&amp;dispatch.sample_ratio=1&amp;workload_pool=&amp;earliest=-24h%40h&amp;latest=now&amp;display.page.search.tab=visualizations&amp;display.general.type=visualizations&amp;display.visualizations.charting.chart=line&amp;sid=1587951708.2893" TargetMode="External"/><Relationship Id="rId4" Type="http://schemas.openxmlformats.org/officeDocument/2006/relationships/image" Target="../media/image42.png"/></Relationships>
</file>

<file path=ppt/slides/_rels/slide46.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hyperlink" Target="http://localhost:8000/en-US/app/destinations/search?q=search%20index%3Dmain%20earliest%3D-1h%20latest%3Dnow%20%0A%7C%20stats%20count(eval(if(http_status_code%20%3C%20%22400%22%2C%201%2C%20NULL)))%20AS%20successful_requests%20count(eval(if(http_status_code%20%3E%3D%20%22400%22%2C%201%2C%20NULL)))%20AS%20unsuccessful_requests%20by%20http_status_code&amp;display.page.search.mode=smart&amp;dispatch.sample_ratio=1&amp;workload_pool=&amp;earliest=-24h%40h&amp;latest=now&amp;display.page.search.tab=visualizations&amp;display.general.type=visualizations&amp;display.visualizations.charting.chart=column&amp;sid=1587951266.2874&amp;display.visualizations.charting.chart.stackMode=stacked" TargetMode="External"/><Relationship Id="rId1" Type="http://schemas.openxmlformats.org/officeDocument/2006/relationships/slideLayout" Target="../slideLayouts/slideLayout9.xml"/></Relationships>
</file>

<file path=ppt/slides/_rels/slide47.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hyperlink" Target="http://localhost:8000/en-US/app/destinations/search?q=search%20index%3Dmain%20http_user_agent%3D%22*Chrome*%22%20%0A%7C%20rex%20field%3Dhttp_user_agent%20%22Chrome%2F%20%3F(%3F%3CChrome_Version%3E.%2B%3F)%20%3FSafari%22%20%0A%7C%20top%20Chrome_Version&amp;display.page.search.mode=smart&amp;dispatch.sample_ratio=1&amp;workload_pool=&amp;earliest=-24h%40h&amp;latest=now&amp;display.page.search.tab=visualizations&amp;display.general.type=visualizations&amp;display.visualizations.charting.chart=column&amp;display.visualizations.charting.chart.stackMode=stacked&amp;sid=1587951368.2875" TargetMode="External"/><Relationship Id="rId1" Type="http://schemas.openxmlformats.org/officeDocument/2006/relationships/slideLayout" Target="../slideLayouts/slideLayout9.xml"/><Relationship Id="rId4" Type="http://schemas.openxmlformats.org/officeDocument/2006/relationships/image" Target="../media/image47.png"/></Relationships>
</file>

<file path=ppt/slides/_rels/slide48.xml.rels><?xml version="1.0" encoding="UTF-8" standalone="yes"?>
<Relationships xmlns="http://schemas.openxmlformats.org/package/2006/relationships"><Relationship Id="rId3" Type="http://schemas.openxmlformats.org/officeDocument/2006/relationships/hyperlink" Target="mailto:danc@onlc.com" TargetMode="External"/><Relationship Id="rId2" Type="http://schemas.openxmlformats.org/officeDocument/2006/relationships/image" Target="../media/image23.jpeg"/><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bit.ly/ONLCXSPLK1" TargetMode="External"/><Relationship Id="rId1" Type="http://schemas.openxmlformats.org/officeDocument/2006/relationships/slideLayout" Target="../slideLayouts/slideLayout12.xml"/></Relationships>
</file>

<file path=ppt/slides/_rels/slide50.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9.xml"/></Relationships>
</file>

<file path=ppt/slides/_rels/slide51.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slideLayout" Target="../slideLayouts/slideLayout9.xml"/></Relationships>
</file>

<file path=ppt/slides/_rels/slide52.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51.png"/><Relationship Id="rId1" Type="http://schemas.openxmlformats.org/officeDocument/2006/relationships/slideLayout" Target="../slideLayouts/slideLayout9.xml"/><Relationship Id="rId4" Type="http://schemas.openxmlformats.org/officeDocument/2006/relationships/image" Target="../media/image53.png"/></Relationships>
</file>

<file path=ppt/slides/_rels/slide53.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9.xml"/></Relationships>
</file>

<file path=ppt/slides/_rels/slide54.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9.xml"/></Relationships>
</file>

<file path=ppt/slides/_rels/slide55.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image" Target="../media/image56.png"/><Relationship Id="rId1" Type="http://schemas.openxmlformats.org/officeDocument/2006/relationships/slideLayout" Target="../slideLayouts/slideLayout9.xml"/></Relationships>
</file>

<file path=ppt/slides/_rels/slide56.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9.xml"/></Relationships>
</file>

<file path=ppt/slides/_rels/slide57.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59.png"/><Relationship Id="rId1" Type="http://schemas.openxmlformats.org/officeDocument/2006/relationships/slideLayout" Target="../slideLayouts/slideLayout9.xml"/><Relationship Id="rId4" Type="http://schemas.openxmlformats.org/officeDocument/2006/relationships/image" Target="../media/image61.png"/></Relationships>
</file>

<file path=ppt/slides/_rels/slide58.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image" Target="../media/image62.png"/><Relationship Id="rId1" Type="http://schemas.openxmlformats.org/officeDocument/2006/relationships/slideLayout" Target="../slideLayouts/slideLayout9.xml"/></Relationships>
</file>

<file path=ppt/slides/_rels/slide59.xml.rels><?xml version="1.0" encoding="UTF-8" standalone="yes"?>
<Relationships xmlns="http://schemas.openxmlformats.org/package/2006/relationships"><Relationship Id="rId3" Type="http://schemas.openxmlformats.org/officeDocument/2006/relationships/hyperlink" Target="mailto:danc@onlc.com" TargetMode="External"/><Relationship Id="rId2" Type="http://schemas.openxmlformats.org/officeDocument/2006/relationships/image" Target="../media/image23.jpe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9.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4.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9.xml"/></Relationships>
</file>

<file path=ppt/slides/_rels/slide65.xml.rels><?xml version="1.0" encoding="UTF-8" standalone="yes"?>
<Relationships xmlns="http://schemas.openxmlformats.org/package/2006/relationships"><Relationship Id="rId2" Type="http://schemas.openxmlformats.org/officeDocument/2006/relationships/image" Target="../media/image66.png"/><Relationship Id="rId1" Type="http://schemas.openxmlformats.org/officeDocument/2006/relationships/slideLayout" Target="../slideLayouts/slideLayout9.xml"/></Relationships>
</file>

<file path=ppt/slides/_rels/slide66.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image" Target="../media/image67.png"/><Relationship Id="rId1" Type="http://schemas.openxmlformats.org/officeDocument/2006/relationships/slideLayout" Target="../slideLayouts/slideLayout9.xml"/></Relationships>
</file>

<file path=ppt/slides/_rels/slide67.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image" Target="../media/image69.png"/><Relationship Id="rId1" Type="http://schemas.openxmlformats.org/officeDocument/2006/relationships/slideLayout" Target="../slideLayouts/slideLayout9.xml"/></Relationships>
</file>

<file path=ppt/slides/_rels/slide68.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image" Target="../media/image71.png"/><Relationship Id="rId1" Type="http://schemas.openxmlformats.org/officeDocument/2006/relationships/slideLayout" Target="../slideLayouts/slideLayout9.xml"/><Relationship Id="rId5" Type="http://schemas.openxmlformats.org/officeDocument/2006/relationships/image" Target="../media/image74.png"/><Relationship Id="rId4" Type="http://schemas.openxmlformats.org/officeDocument/2006/relationships/image" Target="../media/image73.png"/></Relationships>
</file>

<file path=ppt/slides/_rels/slide69.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image" Target="../media/image75.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image" Target="../media/image77.png"/><Relationship Id="rId1" Type="http://schemas.openxmlformats.org/officeDocument/2006/relationships/slideLayout" Target="../slideLayouts/slideLayout9.xml"/></Relationships>
</file>

<file path=ppt/slides/_rels/slide71.xml.rels><?xml version="1.0" encoding="UTF-8" standalone="yes"?>
<Relationships xmlns="http://schemas.openxmlformats.org/package/2006/relationships"><Relationship Id="rId2" Type="http://schemas.openxmlformats.org/officeDocument/2006/relationships/image" Target="../media/image79.png"/><Relationship Id="rId1" Type="http://schemas.openxmlformats.org/officeDocument/2006/relationships/slideLayout" Target="../slideLayouts/slideLayout9.xml"/></Relationships>
</file>

<file path=ppt/slides/_rels/slide72.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image" Target="../media/image80.png"/><Relationship Id="rId1" Type="http://schemas.openxmlformats.org/officeDocument/2006/relationships/slideLayout" Target="../slideLayouts/slideLayout9.xml"/></Relationships>
</file>

<file path=ppt/slides/_rels/slide73.xml.rels><?xml version="1.0" encoding="UTF-8" standalone="yes"?>
<Relationships xmlns="http://schemas.openxmlformats.org/package/2006/relationships"><Relationship Id="rId3" Type="http://schemas.openxmlformats.org/officeDocument/2006/relationships/hyperlink" Target="mailto:danc@onlc.com" TargetMode="External"/><Relationship Id="rId2" Type="http://schemas.openxmlformats.org/officeDocument/2006/relationships/image" Target="../media/image23.jpeg"/><Relationship Id="rId1" Type="http://schemas.openxmlformats.org/officeDocument/2006/relationships/slideLayout" Target="../slideLayouts/slideLayout4.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7.xml.rels><?xml version="1.0" encoding="UTF-8" standalone="yes"?>
<Relationships xmlns="http://schemas.openxmlformats.org/package/2006/relationships"><Relationship Id="rId3" Type="http://schemas.openxmlformats.org/officeDocument/2006/relationships/image" Target="../media/image83.png"/><Relationship Id="rId2" Type="http://schemas.openxmlformats.org/officeDocument/2006/relationships/image" Target="../media/image82.png"/><Relationship Id="rId1" Type="http://schemas.openxmlformats.org/officeDocument/2006/relationships/slideLayout" Target="../slideLayouts/slideLayout9.xml"/><Relationship Id="rId4" Type="http://schemas.openxmlformats.org/officeDocument/2006/relationships/image" Target="../media/image84.png"/></Relationships>
</file>

<file path=ppt/slides/_rels/slide78.xml.rels><?xml version="1.0" encoding="UTF-8" standalone="yes"?>
<Relationships xmlns="http://schemas.openxmlformats.org/package/2006/relationships"><Relationship Id="rId3" Type="http://schemas.openxmlformats.org/officeDocument/2006/relationships/image" Target="../media/image86.png"/><Relationship Id="rId2" Type="http://schemas.openxmlformats.org/officeDocument/2006/relationships/image" Target="../media/image85.png"/><Relationship Id="rId1" Type="http://schemas.openxmlformats.org/officeDocument/2006/relationships/slideLayout" Target="../slideLayouts/slideLayout9.xml"/></Relationships>
</file>

<file path=ppt/slides/_rels/slide79.xml.rels><?xml version="1.0" encoding="UTF-8" standalone="yes"?>
<Relationships xmlns="http://schemas.openxmlformats.org/package/2006/relationships"><Relationship Id="rId3" Type="http://schemas.openxmlformats.org/officeDocument/2006/relationships/image" Target="../media/image88.png"/><Relationship Id="rId2" Type="http://schemas.openxmlformats.org/officeDocument/2006/relationships/image" Target="../media/image87.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2.xml"/></Relationships>
</file>

<file path=ppt/slides/_rels/slide80.xml.rels><?xml version="1.0" encoding="UTF-8" standalone="yes"?>
<Relationships xmlns="http://schemas.openxmlformats.org/package/2006/relationships"><Relationship Id="rId3" Type="http://schemas.openxmlformats.org/officeDocument/2006/relationships/image" Target="../media/image90.png"/><Relationship Id="rId2" Type="http://schemas.openxmlformats.org/officeDocument/2006/relationships/image" Target="../media/image89.png"/><Relationship Id="rId1" Type="http://schemas.openxmlformats.org/officeDocument/2006/relationships/slideLayout" Target="../slideLayouts/slideLayout9.xml"/></Relationships>
</file>

<file path=ppt/slides/_rels/slide81.xml.rels><?xml version="1.0" encoding="UTF-8" standalone="yes"?>
<Relationships xmlns="http://schemas.openxmlformats.org/package/2006/relationships"><Relationship Id="rId3" Type="http://schemas.openxmlformats.org/officeDocument/2006/relationships/image" Target="../media/image92.png"/><Relationship Id="rId2" Type="http://schemas.openxmlformats.org/officeDocument/2006/relationships/image" Target="../media/image91.png"/><Relationship Id="rId1" Type="http://schemas.openxmlformats.org/officeDocument/2006/relationships/slideLayout" Target="../slideLayouts/slideLayout9.xml"/><Relationship Id="rId4" Type="http://schemas.openxmlformats.org/officeDocument/2006/relationships/image" Target="../media/image93.png"/></Relationships>
</file>

<file path=ppt/slides/_rels/slide82.xml.rels><?xml version="1.0" encoding="UTF-8" standalone="yes"?>
<Relationships xmlns="http://schemas.openxmlformats.org/package/2006/relationships"><Relationship Id="rId2" Type="http://schemas.openxmlformats.org/officeDocument/2006/relationships/image" Target="../media/image94.png"/><Relationship Id="rId1" Type="http://schemas.openxmlformats.org/officeDocument/2006/relationships/slideLayout" Target="../slideLayouts/slideLayout9.xml"/></Relationships>
</file>

<file path=ppt/slides/_rels/slide83.xml.rels><?xml version="1.0" encoding="UTF-8" standalone="yes"?>
<Relationships xmlns="http://schemas.openxmlformats.org/package/2006/relationships"><Relationship Id="rId2" Type="http://schemas.openxmlformats.org/officeDocument/2006/relationships/image" Target="../media/image95.png"/><Relationship Id="rId1" Type="http://schemas.openxmlformats.org/officeDocument/2006/relationships/slideLayout" Target="../slideLayouts/slideLayout9.xml"/></Relationships>
</file>

<file path=ppt/slides/_rels/slide84.xml.rels><?xml version="1.0" encoding="UTF-8" standalone="yes"?>
<Relationships xmlns="http://schemas.openxmlformats.org/package/2006/relationships"><Relationship Id="rId3" Type="http://schemas.openxmlformats.org/officeDocument/2006/relationships/hyperlink" Target="mailto:danc@onlc.com" TargetMode="External"/><Relationship Id="rId2" Type="http://schemas.openxmlformats.org/officeDocument/2006/relationships/image" Target="../media/image23.jpeg"/><Relationship Id="rId1" Type="http://schemas.openxmlformats.org/officeDocument/2006/relationships/slideLayout" Target="../slideLayouts/slideLayout4.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5" name="Rectangle 2"/>
          <p:cNvSpPr>
            <a:spLocks noGrp="1" noChangeArrowheads="1"/>
          </p:cNvSpPr>
          <p:nvPr>
            <p:ph type="ctrTitle"/>
          </p:nvPr>
        </p:nvSpPr>
        <p:spPr>
          <a:xfrm>
            <a:off x="2133601" y="501804"/>
            <a:ext cx="7623175" cy="876300"/>
          </a:xfrm>
        </p:spPr>
        <p:txBody>
          <a:bodyPr>
            <a:normAutofit/>
          </a:bodyPr>
          <a:lstStyle/>
          <a:p>
            <a:r>
              <a:rPr lang="en-US" altLang="en-US" sz="3600" b="1" dirty="0"/>
              <a:t>Splunk Fundamentals: Level 1</a:t>
            </a:r>
            <a:endParaRPr lang="en-US" altLang="en-US" sz="2400" dirty="0"/>
          </a:p>
        </p:txBody>
      </p:sp>
      <p:sp>
        <p:nvSpPr>
          <p:cNvPr id="6146" name="Rectangle 3"/>
          <p:cNvSpPr>
            <a:spLocks noGrp="1" noChangeArrowheads="1"/>
          </p:cNvSpPr>
          <p:nvPr>
            <p:ph type="subTitle" idx="1"/>
          </p:nvPr>
        </p:nvSpPr>
        <p:spPr>
          <a:xfrm>
            <a:off x="2427249" y="2280502"/>
            <a:ext cx="6629400" cy="3200400"/>
          </a:xfrm>
        </p:spPr>
        <p:txBody>
          <a:bodyPr>
            <a:normAutofit/>
          </a:bodyPr>
          <a:lstStyle/>
          <a:p>
            <a:pPr lvl="1">
              <a:spcBef>
                <a:spcPts val="2400"/>
              </a:spcBef>
            </a:pPr>
            <a:r>
              <a:rPr lang="en-US" altLang="en-US" sz="2000" dirty="0"/>
              <a:t>Class begins at 10 Eastern time</a:t>
            </a:r>
          </a:p>
          <a:p>
            <a:pPr lvl="1">
              <a:spcBef>
                <a:spcPts val="1800"/>
              </a:spcBef>
            </a:pPr>
            <a:r>
              <a:rPr lang="en-US" altLang="en-US" sz="2000" dirty="0"/>
              <a:t>For Class Audio Connection: </a:t>
            </a:r>
          </a:p>
          <a:p>
            <a:pPr lvl="2">
              <a:spcBef>
                <a:spcPts val="1200"/>
              </a:spcBef>
              <a:buFont typeface="Wingdings" charset="2"/>
              <a:buChar char="§"/>
            </a:pPr>
            <a:r>
              <a:rPr lang="en-US" altLang="en-US" sz="1600" dirty="0"/>
              <a:t>ONLC Office Locations – </a:t>
            </a:r>
            <a:br>
              <a:rPr lang="en-US" altLang="en-US" sz="1600" dirty="0"/>
            </a:br>
            <a:r>
              <a:rPr lang="en-US" altLang="en-US" sz="1600" dirty="0"/>
              <a:t>Audio is connected over Jabra™ speaker</a:t>
            </a:r>
          </a:p>
          <a:p>
            <a:pPr lvl="2">
              <a:spcBef>
                <a:spcPts val="1200"/>
              </a:spcBef>
              <a:buFont typeface="Wingdings" charset="2"/>
              <a:buChar char="§"/>
            </a:pPr>
            <a:r>
              <a:rPr lang="en-US" altLang="en-US" sz="1600" dirty="0"/>
              <a:t>Home or Office – </a:t>
            </a:r>
            <a:br>
              <a:rPr lang="en-US" altLang="en-US" sz="1600" dirty="0"/>
            </a:br>
            <a:r>
              <a:rPr lang="en-US" altLang="en-US" sz="1600" dirty="0"/>
              <a:t>Call: ____ Access Code: ___ #</a:t>
            </a:r>
            <a:br>
              <a:rPr lang="en-US" altLang="en-US" sz="1600" dirty="0"/>
            </a:br>
            <a:r>
              <a:rPr lang="en-US" altLang="en-US" sz="1600" dirty="0"/>
              <a:t>Enter the audio pin shown in the GoToMeeting panel</a:t>
            </a:r>
          </a:p>
          <a:p>
            <a:pPr lvl="1">
              <a:spcBef>
                <a:spcPts val="1800"/>
              </a:spcBef>
            </a:pPr>
            <a:r>
              <a:rPr lang="en-US" altLang="en-US" sz="2000" dirty="0"/>
              <a:t>If you need assistance, call 800-288-8221</a:t>
            </a:r>
          </a:p>
        </p:txBody>
      </p:sp>
      <p:sp>
        <p:nvSpPr>
          <p:cNvPr id="6147" name="Text Placeholder 6"/>
          <p:cNvSpPr>
            <a:spLocks noGrp="1"/>
          </p:cNvSpPr>
          <p:nvPr>
            <p:ph type="body" sz="quarter" idx="10"/>
          </p:nvPr>
        </p:nvSpPr>
        <p:spPr>
          <a:xfrm>
            <a:off x="2667000" y="1425575"/>
            <a:ext cx="4876800" cy="1066800"/>
          </a:xfrm>
        </p:spPr>
        <p:txBody>
          <a:bodyPr/>
          <a:lstStyle/>
          <a:p>
            <a:pPr eaLnBrk="1" hangingPunct="1"/>
            <a:r>
              <a:rPr lang="en-US" altLang="en-US" sz="2400" b="1"/>
              <a:t>Instructor:  </a:t>
            </a:r>
            <a:r>
              <a:rPr lang="en-US" altLang="en-US" sz="2400"/>
              <a:t>Dan Costello</a:t>
            </a:r>
            <a:br>
              <a:rPr lang="en-US" altLang="en-US" sz="2400"/>
            </a:br>
            <a:r>
              <a:rPr lang="en-US" altLang="en-US" sz="2400" b="1"/>
              <a:t>   Email:  </a:t>
            </a:r>
            <a:r>
              <a:rPr lang="en-US" altLang="en-US" sz="2400">
                <a:hlinkClick r:id="rId2"/>
              </a:rPr>
              <a:t>danc@onlc.com</a:t>
            </a:r>
            <a:endParaRPr lang="en-US" altLang="en-US" sz="2400"/>
          </a:p>
        </p:txBody>
      </p:sp>
      <p:pic>
        <p:nvPicPr>
          <p:cNvPr id="6148" name="Picture 9" descr="Jabra.gif"/>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839200" y="2933700"/>
            <a:ext cx="1600200" cy="1485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2" name="Straight Arrow Connector 11"/>
          <p:cNvCxnSpPr/>
          <p:nvPr/>
        </p:nvCxnSpPr>
        <p:spPr>
          <a:xfrm>
            <a:off x="7426712" y="3710103"/>
            <a:ext cx="1336288" cy="0"/>
          </a:xfrm>
          <a:prstGeom prst="straightConnector1">
            <a:avLst/>
          </a:prstGeom>
          <a:ln w="19050">
            <a:solidFill>
              <a:schemeClr val="tx2">
                <a:lumMod val="75000"/>
              </a:schemeClr>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532384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Module 1: Getting Started</a:t>
            </a:r>
          </a:p>
        </p:txBody>
      </p:sp>
    </p:spTree>
    <p:extLst>
      <p:ext uri="{BB962C8B-B14F-4D97-AF65-F5344CB8AC3E}">
        <p14:creationId xmlns:p14="http://schemas.microsoft.com/office/powerpoint/2010/main" val="29402045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Module 1: Getting Started</a:t>
            </a:r>
          </a:p>
        </p:txBody>
      </p:sp>
      <p:sp>
        <p:nvSpPr>
          <p:cNvPr id="5" name="Text Placeholder 4"/>
          <p:cNvSpPr>
            <a:spLocks noGrp="1"/>
          </p:cNvSpPr>
          <p:nvPr>
            <p:ph type="body" sz="quarter" idx="10"/>
          </p:nvPr>
        </p:nvSpPr>
        <p:spPr>
          <a:prstGeom prst="rect">
            <a:avLst/>
          </a:prstGeom>
        </p:spPr>
        <p:txBody>
          <a:bodyPr/>
          <a:lstStyle/>
          <a:p>
            <a:r>
              <a:rPr lang="en-US" dirty="0"/>
              <a:t>Installing Splunk</a:t>
            </a:r>
          </a:p>
          <a:p>
            <a:r>
              <a:rPr lang="en-US" dirty="0"/>
              <a:t>Creating a Splunk App</a:t>
            </a:r>
          </a:p>
          <a:p>
            <a:r>
              <a:rPr lang="en-US" dirty="0"/>
              <a:t>Generating test data</a:t>
            </a:r>
          </a:p>
          <a:p>
            <a:r>
              <a:rPr lang="en-US" dirty="0"/>
              <a:t>Controlling Splunk</a:t>
            </a:r>
          </a:p>
        </p:txBody>
      </p:sp>
    </p:spTree>
    <p:extLst>
      <p:ext uri="{BB962C8B-B14F-4D97-AF65-F5344CB8AC3E}">
        <p14:creationId xmlns:p14="http://schemas.microsoft.com/office/powerpoint/2010/main" val="14058139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b="1" dirty="0">
                <a:solidFill>
                  <a:schemeClr val="tx2"/>
                </a:solidFill>
                <a:effectLst/>
                <a:latin typeface="+mj-lt"/>
                <a:ea typeface="+mj-ea"/>
                <a:cs typeface="+mj-cs"/>
              </a:rPr>
              <a:t>Splunk - Getting Started</a:t>
            </a:r>
            <a:br>
              <a:rPr lang="en-US" sz="3600" dirty="0">
                <a:solidFill>
                  <a:schemeClr val="tx2"/>
                </a:solidFill>
                <a:effectLst/>
                <a:latin typeface="+mj-lt"/>
                <a:ea typeface="+mj-ea"/>
                <a:cs typeface="+mj-cs"/>
              </a:rPr>
            </a:br>
            <a:endParaRPr lang="en-US" dirty="0"/>
          </a:p>
        </p:txBody>
      </p:sp>
      <p:sp>
        <p:nvSpPr>
          <p:cNvPr id="3" name="Content Placeholder 2"/>
          <p:cNvSpPr>
            <a:spLocks noGrp="1"/>
          </p:cNvSpPr>
          <p:nvPr>
            <p:ph idx="1"/>
          </p:nvPr>
        </p:nvSpPr>
        <p:spPr/>
        <p:txBody>
          <a:bodyPr/>
          <a:lstStyle/>
          <a:p>
            <a:endParaRPr lang="en-US"/>
          </a:p>
        </p:txBody>
      </p:sp>
      <p:pic>
        <p:nvPicPr>
          <p:cNvPr id="5" name="Picture 4"/>
          <p:cNvPicPr>
            <a:picLocks noChangeAspect="1"/>
          </p:cNvPicPr>
          <p:nvPr/>
        </p:nvPicPr>
        <p:blipFill>
          <a:blip r:embed="rId2"/>
          <a:stretch>
            <a:fillRect/>
          </a:stretch>
        </p:blipFill>
        <p:spPr>
          <a:xfrm>
            <a:off x="5715000" y="1829692"/>
            <a:ext cx="5106113" cy="2638793"/>
          </a:xfrm>
          <a:prstGeom prst="rect">
            <a:avLst/>
          </a:prstGeom>
        </p:spPr>
      </p:pic>
    </p:spTree>
    <p:extLst>
      <p:ext uri="{BB962C8B-B14F-4D97-AF65-F5344CB8AC3E}">
        <p14:creationId xmlns:p14="http://schemas.microsoft.com/office/powerpoint/2010/main" val="16110717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brief history of Splunk</a:t>
            </a:r>
          </a:p>
        </p:txBody>
      </p:sp>
      <p:sp>
        <p:nvSpPr>
          <p:cNvPr id="3" name="Content Placeholder 2"/>
          <p:cNvSpPr>
            <a:spLocks noGrp="1"/>
          </p:cNvSpPr>
          <p:nvPr>
            <p:ph idx="1"/>
          </p:nvPr>
        </p:nvSpPr>
        <p:spPr>
          <a:xfrm>
            <a:off x="1097280" y="1371600"/>
            <a:ext cx="10058400" cy="4497494"/>
          </a:xfrm>
        </p:spPr>
        <p:txBody>
          <a:bodyPr/>
          <a:lstStyle/>
          <a:p>
            <a:r>
              <a:rPr lang="en-US" dirty="0"/>
              <a:t>Founded in 2003 by Michael Baum, Rob Das, and Eric Swan</a:t>
            </a:r>
          </a:p>
          <a:p>
            <a:r>
              <a:rPr lang="en-US" dirty="0"/>
              <a:t>Original product designed to ease and streamline log analysis (Operational Intelligence)</a:t>
            </a:r>
          </a:p>
          <a:p>
            <a:r>
              <a:rPr lang="en-US" dirty="0"/>
              <a:t>Now moving more generally into data analytics (Business Intelligence)</a:t>
            </a:r>
          </a:p>
          <a:p>
            <a:r>
              <a:rPr lang="en-US" dirty="0"/>
              <a:t>Name comes from </a:t>
            </a:r>
            <a:r>
              <a:rPr lang="en-US" i="1" dirty="0"/>
              <a:t>Spelunking</a:t>
            </a:r>
            <a:r>
              <a:rPr lang="en-US" dirty="0"/>
              <a:t>, i.e., cave exploring, which the founders felt was an apt analogy</a:t>
            </a:r>
          </a:p>
        </p:txBody>
      </p:sp>
    </p:spTree>
    <p:extLst>
      <p:ext uri="{BB962C8B-B14F-4D97-AF65-F5344CB8AC3E}">
        <p14:creationId xmlns:p14="http://schemas.microsoft.com/office/powerpoint/2010/main" val="24132696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C2142D-D502-49A8-AC3F-A567A65217C3}"/>
              </a:ext>
            </a:extLst>
          </p:cNvPr>
          <p:cNvSpPr>
            <a:spLocks noGrp="1"/>
          </p:cNvSpPr>
          <p:nvPr>
            <p:ph type="title"/>
          </p:nvPr>
        </p:nvSpPr>
        <p:spPr/>
        <p:txBody>
          <a:bodyPr/>
          <a:lstStyle/>
          <a:p>
            <a:r>
              <a:rPr lang="en-US" dirty="0"/>
              <a:t>Security Information and Event Management (SIEM)</a:t>
            </a:r>
          </a:p>
        </p:txBody>
      </p:sp>
      <p:sp>
        <p:nvSpPr>
          <p:cNvPr id="3" name="Content Placeholder 2">
            <a:extLst>
              <a:ext uri="{FF2B5EF4-FFF2-40B4-BE49-F238E27FC236}">
                <a16:creationId xmlns:a16="http://schemas.microsoft.com/office/drawing/2014/main" id="{655B7ED3-9761-42E3-A0B5-17215700CD41}"/>
              </a:ext>
            </a:extLst>
          </p:cNvPr>
          <p:cNvSpPr>
            <a:spLocks noGrp="1"/>
          </p:cNvSpPr>
          <p:nvPr>
            <p:ph idx="1"/>
          </p:nvPr>
        </p:nvSpPr>
        <p:spPr/>
        <p:txBody>
          <a:bodyPr/>
          <a:lstStyle/>
          <a:p>
            <a:r>
              <a:rPr lang="en-US" dirty="0"/>
              <a:t>Real-time (or close to it) analysis of security event data</a:t>
            </a:r>
          </a:p>
          <a:p>
            <a:r>
              <a:rPr lang="en-US" dirty="0"/>
              <a:t>Often includes alerting &amp; automated responses</a:t>
            </a:r>
          </a:p>
          <a:p>
            <a:r>
              <a:rPr lang="en-US" i="1" dirty="0"/>
              <a:t>Very</a:t>
            </a:r>
            <a:r>
              <a:rPr lang="en-US" dirty="0"/>
              <a:t> common application for Splunk</a:t>
            </a:r>
          </a:p>
          <a:p>
            <a:pPr lvl="1"/>
            <a:r>
              <a:rPr lang="en-US" dirty="0"/>
              <a:t>One of the top “leaders” in Gartner’s 2020 SIEM Magic Quadrant report</a:t>
            </a:r>
          </a:p>
          <a:p>
            <a:r>
              <a:rPr lang="en-US" dirty="0"/>
              <a:t>Competitors include IBM </a:t>
            </a:r>
            <a:r>
              <a:rPr lang="en-US" dirty="0" err="1"/>
              <a:t>QRadar</a:t>
            </a:r>
            <a:r>
              <a:rPr lang="en-US" dirty="0"/>
              <a:t>, </a:t>
            </a:r>
            <a:r>
              <a:rPr lang="en-US" dirty="0" err="1"/>
              <a:t>Exabeam</a:t>
            </a:r>
            <a:r>
              <a:rPr lang="en-US" dirty="0"/>
              <a:t>, </a:t>
            </a:r>
            <a:r>
              <a:rPr lang="en-US" dirty="0" err="1"/>
              <a:t>Securonix</a:t>
            </a:r>
            <a:endParaRPr lang="en-US" dirty="0"/>
          </a:p>
        </p:txBody>
      </p:sp>
    </p:spTree>
    <p:extLst>
      <p:ext uri="{BB962C8B-B14F-4D97-AF65-F5344CB8AC3E}">
        <p14:creationId xmlns:p14="http://schemas.microsoft.com/office/powerpoint/2010/main" val="33469816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Installing Splunk</a:t>
            </a:r>
            <a:br>
              <a:rPr lang="en-US" sz="3600" dirty="0">
                <a:solidFill>
                  <a:schemeClr val="tx2"/>
                </a:solidFill>
                <a:effectLst/>
                <a:latin typeface="+mj-lt"/>
                <a:ea typeface="+mj-ea"/>
                <a:cs typeface="+mj-cs"/>
              </a:rPr>
            </a:br>
            <a:endParaRPr lang="en-US" dirty="0"/>
          </a:p>
        </p:txBody>
      </p:sp>
      <p:sp>
        <p:nvSpPr>
          <p:cNvPr id="6" name="Content Placeholder 5"/>
          <p:cNvSpPr>
            <a:spLocks noGrp="1"/>
          </p:cNvSpPr>
          <p:nvPr>
            <p:ph idx="1"/>
          </p:nvPr>
        </p:nvSpPr>
        <p:spPr/>
        <p:txBody>
          <a:bodyPr/>
          <a:lstStyle/>
          <a:p>
            <a:r>
              <a:rPr lang="en-US" dirty="0"/>
              <a:t>Create Splunk account</a:t>
            </a:r>
          </a:p>
          <a:p>
            <a:r>
              <a:rPr lang="en-US" dirty="0"/>
              <a:t>Select license</a:t>
            </a:r>
          </a:p>
          <a:p>
            <a:r>
              <a:rPr lang="en-US" dirty="0"/>
              <a:t>Download installer</a:t>
            </a:r>
          </a:p>
          <a:p>
            <a:endParaRPr lang="en-US" dirty="0"/>
          </a:p>
        </p:txBody>
      </p:sp>
      <p:pic>
        <p:nvPicPr>
          <p:cNvPr id="2" name="Picture 1"/>
          <p:cNvPicPr>
            <a:picLocks noChangeAspect="1"/>
          </p:cNvPicPr>
          <p:nvPr/>
        </p:nvPicPr>
        <p:blipFill>
          <a:blip r:embed="rId2"/>
          <a:stretch>
            <a:fillRect/>
          </a:stretch>
        </p:blipFill>
        <p:spPr>
          <a:xfrm>
            <a:off x="8450202" y="462693"/>
            <a:ext cx="2705478" cy="809738"/>
          </a:xfrm>
          <a:prstGeom prst="rect">
            <a:avLst/>
          </a:prstGeom>
        </p:spPr>
      </p:pic>
      <p:pic>
        <p:nvPicPr>
          <p:cNvPr id="3" name="Picture 2"/>
          <p:cNvPicPr>
            <a:picLocks noChangeAspect="1"/>
          </p:cNvPicPr>
          <p:nvPr/>
        </p:nvPicPr>
        <p:blipFill>
          <a:blip r:embed="rId3"/>
          <a:stretch>
            <a:fillRect/>
          </a:stretch>
        </p:blipFill>
        <p:spPr>
          <a:xfrm>
            <a:off x="6161116" y="1448521"/>
            <a:ext cx="5073535" cy="1797709"/>
          </a:xfrm>
          <a:prstGeom prst="rect">
            <a:avLst/>
          </a:prstGeom>
        </p:spPr>
      </p:pic>
    </p:spTree>
    <p:extLst>
      <p:ext uri="{BB962C8B-B14F-4D97-AF65-F5344CB8AC3E}">
        <p14:creationId xmlns:p14="http://schemas.microsoft.com/office/powerpoint/2010/main" val="18171320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Installing Splunk</a:t>
            </a:r>
            <a:br>
              <a:rPr lang="en-US" sz="3600" dirty="0">
                <a:solidFill>
                  <a:schemeClr val="tx2"/>
                </a:solidFill>
                <a:effectLst/>
                <a:latin typeface="+mj-lt"/>
                <a:ea typeface="+mj-ea"/>
                <a:cs typeface="+mj-cs"/>
              </a:rPr>
            </a:br>
            <a:endParaRPr lang="en-US" dirty="0"/>
          </a:p>
        </p:txBody>
      </p:sp>
      <p:sp>
        <p:nvSpPr>
          <p:cNvPr id="6" name="Content Placeholder 5"/>
          <p:cNvSpPr>
            <a:spLocks noGrp="1"/>
          </p:cNvSpPr>
          <p:nvPr>
            <p:ph idx="1"/>
          </p:nvPr>
        </p:nvSpPr>
        <p:spPr>
          <a:xfrm>
            <a:off x="1097280" y="1371600"/>
            <a:ext cx="10058400" cy="4497494"/>
          </a:xfrm>
        </p:spPr>
        <p:txBody>
          <a:bodyPr/>
          <a:lstStyle/>
          <a:p>
            <a:r>
              <a:rPr lang="en-US" dirty="0"/>
              <a:t>Interactive: Launch installer, follow prompts (For reference, see </a:t>
            </a:r>
            <a:r>
              <a:rPr lang="en-US" dirty="0">
                <a:hlinkClick r:id="rId2"/>
              </a:rPr>
              <a:t>https://docs.splunk.com/Documentation/Splunk/8.0.0/Installation/InstallonWindows</a:t>
            </a:r>
            <a:r>
              <a:rPr lang="en-US" dirty="0"/>
              <a:t>)</a:t>
            </a:r>
          </a:p>
          <a:p>
            <a:r>
              <a:rPr lang="en-US" dirty="0"/>
              <a:t>Unattended: Refer to command line switches at </a:t>
            </a:r>
            <a:r>
              <a:rPr lang="en-US" dirty="0">
                <a:hlinkClick r:id="rId3"/>
              </a:rPr>
              <a:t>https://docs.splunk.com/Documentation/Splunk/8.0.0/Installation/InstallonWindowsviathecommandline</a:t>
            </a:r>
            <a:r>
              <a:rPr lang="en-US" dirty="0"/>
              <a:t> </a:t>
            </a:r>
          </a:p>
        </p:txBody>
      </p:sp>
      <p:pic>
        <p:nvPicPr>
          <p:cNvPr id="5" name="Picture 4"/>
          <p:cNvPicPr>
            <a:picLocks noChangeAspect="1"/>
          </p:cNvPicPr>
          <p:nvPr/>
        </p:nvPicPr>
        <p:blipFill>
          <a:blip r:embed="rId4"/>
          <a:stretch>
            <a:fillRect/>
          </a:stretch>
        </p:blipFill>
        <p:spPr>
          <a:xfrm>
            <a:off x="647700" y="5105400"/>
            <a:ext cx="10896600" cy="333433"/>
          </a:xfrm>
          <a:prstGeom prst="rect">
            <a:avLst/>
          </a:prstGeom>
        </p:spPr>
      </p:pic>
    </p:spTree>
    <p:extLst>
      <p:ext uri="{BB962C8B-B14F-4D97-AF65-F5344CB8AC3E}">
        <p14:creationId xmlns:p14="http://schemas.microsoft.com/office/powerpoint/2010/main" val="36698797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Splunk Apps</a:t>
            </a:r>
          </a:p>
        </p:txBody>
      </p:sp>
      <p:sp>
        <p:nvSpPr>
          <p:cNvPr id="3" name="Content Placeholder 2"/>
          <p:cNvSpPr>
            <a:spLocks noGrp="1"/>
          </p:cNvSpPr>
          <p:nvPr>
            <p:ph idx="1"/>
          </p:nvPr>
        </p:nvSpPr>
        <p:spPr>
          <a:xfrm>
            <a:off x="1097280" y="1845734"/>
            <a:ext cx="7284720" cy="4023360"/>
          </a:xfrm>
        </p:spPr>
        <p:txBody>
          <a:bodyPr/>
          <a:lstStyle/>
          <a:p>
            <a:r>
              <a:rPr lang="en-US" dirty="0"/>
              <a:t>App: An application that runs on the Splunk platform</a:t>
            </a:r>
          </a:p>
          <a:p>
            <a:r>
              <a:rPr lang="en-US" dirty="0"/>
              <a:t>Container for customized functionality</a:t>
            </a:r>
          </a:p>
          <a:p>
            <a:endParaRPr lang="en-US" dirty="0"/>
          </a:p>
        </p:txBody>
      </p:sp>
      <p:pic>
        <p:nvPicPr>
          <p:cNvPr id="4" name="Picture 3"/>
          <p:cNvPicPr>
            <a:picLocks noChangeAspect="1"/>
          </p:cNvPicPr>
          <p:nvPr/>
        </p:nvPicPr>
        <p:blipFill>
          <a:blip r:embed="rId2"/>
          <a:stretch>
            <a:fillRect/>
          </a:stretch>
        </p:blipFill>
        <p:spPr>
          <a:xfrm>
            <a:off x="8686800" y="541805"/>
            <a:ext cx="2324424" cy="2391109"/>
          </a:xfrm>
          <a:prstGeom prst="rect">
            <a:avLst/>
          </a:prstGeom>
        </p:spPr>
      </p:pic>
      <p:pic>
        <p:nvPicPr>
          <p:cNvPr id="5" name="Picture 4"/>
          <p:cNvPicPr>
            <a:picLocks noChangeAspect="1"/>
          </p:cNvPicPr>
          <p:nvPr/>
        </p:nvPicPr>
        <p:blipFill>
          <a:blip r:embed="rId3"/>
          <a:stretch>
            <a:fillRect/>
          </a:stretch>
        </p:blipFill>
        <p:spPr>
          <a:xfrm>
            <a:off x="8001000" y="3708821"/>
            <a:ext cx="3543300" cy="1699814"/>
          </a:xfrm>
          <a:prstGeom prst="rect">
            <a:avLst/>
          </a:prstGeom>
        </p:spPr>
      </p:pic>
    </p:spTree>
    <p:extLst>
      <p:ext uri="{BB962C8B-B14F-4D97-AF65-F5344CB8AC3E}">
        <p14:creationId xmlns:p14="http://schemas.microsoft.com/office/powerpoint/2010/main" val="20464723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097280" y="286603"/>
            <a:ext cx="3855720" cy="1450757"/>
          </a:xfrm>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Creating a Splunk App</a:t>
            </a:r>
            <a:br>
              <a:rPr lang="en-US" sz="3600" dirty="0">
                <a:solidFill>
                  <a:schemeClr val="tx2"/>
                </a:solidFill>
                <a:effectLst/>
                <a:latin typeface="+mj-lt"/>
                <a:ea typeface="+mj-ea"/>
                <a:cs typeface="+mj-cs"/>
              </a:rPr>
            </a:br>
            <a:endParaRPr lang="en-US" dirty="0"/>
          </a:p>
        </p:txBody>
      </p:sp>
      <p:sp>
        <p:nvSpPr>
          <p:cNvPr id="6" name="Content Placeholder 5"/>
          <p:cNvSpPr>
            <a:spLocks noGrp="1"/>
          </p:cNvSpPr>
          <p:nvPr>
            <p:ph idx="1"/>
          </p:nvPr>
        </p:nvSpPr>
        <p:spPr>
          <a:xfrm>
            <a:off x="1097280" y="2462738"/>
            <a:ext cx="9723120" cy="4023360"/>
          </a:xfrm>
        </p:spPr>
        <p:txBody>
          <a:bodyPr/>
          <a:lstStyle/>
          <a:p>
            <a:r>
              <a:rPr lang="en-US" sz="2800" dirty="0"/>
              <a:t>Go to Manage Apps </a:t>
            </a:r>
            <a:r>
              <a:rPr lang="en-US" sz="2800" dirty="0">
                <a:sym typeface="Wingdings" pitchFamily="2" charset="2"/>
              </a:rPr>
              <a:t> Create app</a:t>
            </a:r>
          </a:p>
          <a:p>
            <a:r>
              <a:rPr lang="en-US" sz="2800" dirty="0">
                <a:sym typeface="Wingdings" pitchFamily="2" charset="2"/>
              </a:rPr>
              <a:t>Specify name, directory, version, author, template, etc.</a:t>
            </a:r>
          </a:p>
          <a:p>
            <a:r>
              <a:rPr lang="en-US" sz="2800" dirty="0">
                <a:sym typeface="Wingdings" pitchFamily="2" charset="2"/>
              </a:rPr>
              <a:t>Creates a directory structure for your customizations</a:t>
            </a:r>
          </a:p>
          <a:p>
            <a:r>
              <a:rPr lang="en-US" sz="2800" dirty="0">
                <a:sym typeface="Wingdings" pitchFamily="2" charset="2"/>
              </a:rPr>
              <a:t>See: </a:t>
            </a:r>
            <a:r>
              <a:rPr lang="en-US" sz="2800" dirty="0">
                <a:sym typeface="Wingdings" pitchFamily="2" charset="2"/>
                <a:hlinkClick r:id="rId2"/>
              </a:rPr>
              <a:t>https://dev.splunk.com/enterprise/docs/developapps/createapps/createsplunkapp/</a:t>
            </a:r>
            <a:endParaRPr lang="en-US" sz="2800" dirty="0">
              <a:sym typeface="Wingdings" pitchFamily="2" charset="2"/>
            </a:endParaRPr>
          </a:p>
          <a:p>
            <a:endParaRPr lang="en-US" sz="2800" dirty="0"/>
          </a:p>
        </p:txBody>
      </p:sp>
      <p:pic>
        <p:nvPicPr>
          <p:cNvPr id="2" name="Picture 1"/>
          <p:cNvPicPr>
            <a:picLocks noChangeAspect="1"/>
          </p:cNvPicPr>
          <p:nvPr/>
        </p:nvPicPr>
        <p:blipFill>
          <a:blip r:embed="rId3"/>
          <a:stretch>
            <a:fillRect/>
          </a:stretch>
        </p:blipFill>
        <p:spPr>
          <a:xfrm>
            <a:off x="6248400" y="286603"/>
            <a:ext cx="5431791" cy="2058184"/>
          </a:xfrm>
          <a:prstGeom prst="rect">
            <a:avLst/>
          </a:prstGeom>
        </p:spPr>
      </p:pic>
    </p:spTree>
    <p:extLst>
      <p:ext uri="{BB962C8B-B14F-4D97-AF65-F5344CB8AC3E}">
        <p14:creationId xmlns:p14="http://schemas.microsoft.com/office/powerpoint/2010/main" val="162940609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Creating a Splunk App</a:t>
            </a:r>
            <a:br>
              <a:rPr lang="en-US" sz="3600" dirty="0">
                <a:solidFill>
                  <a:schemeClr val="tx2"/>
                </a:solidFill>
                <a:effectLst/>
                <a:latin typeface="+mj-lt"/>
                <a:ea typeface="+mj-ea"/>
                <a:cs typeface="+mj-cs"/>
              </a:rPr>
            </a:br>
            <a:endParaRPr lang="en-US" dirty="0"/>
          </a:p>
        </p:txBody>
      </p:sp>
      <p:sp>
        <p:nvSpPr>
          <p:cNvPr id="6" name="Content Placeholder 5"/>
          <p:cNvSpPr>
            <a:spLocks noGrp="1"/>
          </p:cNvSpPr>
          <p:nvPr>
            <p:ph idx="1"/>
          </p:nvPr>
        </p:nvSpPr>
        <p:spPr/>
        <p:txBody>
          <a:bodyPr/>
          <a:lstStyle/>
          <a:p>
            <a:endParaRPr lang="en-US"/>
          </a:p>
        </p:txBody>
      </p:sp>
      <p:pic>
        <p:nvPicPr>
          <p:cNvPr id="3" name="Picture 2"/>
          <p:cNvPicPr>
            <a:picLocks noChangeAspect="1"/>
          </p:cNvPicPr>
          <p:nvPr/>
        </p:nvPicPr>
        <p:blipFill>
          <a:blip r:embed="rId2"/>
          <a:stretch>
            <a:fillRect/>
          </a:stretch>
        </p:blipFill>
        <p:spPr>
          <a:xfrm>
            <a:off x="5735396" y="1295400"/>
            <a:ext cx="5382184" cy="3752188"/>
          </a:xfrm>
          <a:prstGeom prst="rect">
            <a:avLst/>
          </a:prstGeom>
        </p:spPr>
      </p:pic>
      <p:pic>
        <p:nvPicPr>
          <p:cNvPr id="5" name="Picture 4"/>
          <p:cNvPicPr>
            <a:picLocks noChangeAspect="1"/>
          </p:cNvPicPr>
          <p:nvPr/>
        </p:nvPicPr>
        <p:blipFill>
          <a:blip r:embed="rId3"/>
          <a:stretch>
            <a:fillRect/>
          </a:stretch>
        </p:blipFill>
        <p:spPr>
          <a:xfrm>
            <a:off x="2094755" y="3171494"/>
            <a:ext cx="2643167" cy="2605408"/>
          </a:xfrm>
          <a:prstGeom prst="rect">
            <a:avLst/>
          </a:prstGeom>
        </p:spPr>
      </p:pic>
    </p:spTree>
    <p:extLst>
      <p:ext uri="{BB962C8B-B14F-4D97-AF65-F5344CB8AC3E}">
        <p14:creationId xmlns:p14="http://schemas.microsoft.com/office/powerpoint/2010/main" val="36731823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p:txBody>
          <a:bodyPr/>
          <a:lstStyle/>
          <a:p>
            <a:r>
              <a:rPr lang="en-US" dirty="0"/>
              <a:t>Splunk Fundamentals: Level 1</a:t>
            </a:r>
          </a:p>
        </p:txBody>
      </p:sp>
    </p:spTree>
    <p:extLst>
      <p:ext uri="{BB962C8B-B14F-4D97-AF65-F5344CB8AC3E}">
        <p14:creationId xmlns:p14="http://schemas.microsoft.com/office/powerpoint/2010/main" val="39176678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Populating data with </a:t>
            </a:r>
            <a:r>
              <a:rPr lang="en-US" sz="3600" dirty="0" err="1">
                <a:solidFill>
                  <a:schemeClr val="tx2"/>
                </a:solidFill>
                <a:effectLst/>
                <a:latin typeface="+mj-lt"/>
                <a:ea typeface="+mj-ea"/>
                <a:cs typeface="+mj-cs"/>
              </a:rPr>
              <a:t>Eventgen</a:t>
            </a:r>
            <a:br>
              <a:rPr lang="en-US" sz="3600" dirty="0">
                <a:solidFill>
                  <a:schemeClr val="tx2"/>
                </a:solidFill>
                <a:effectLst/>
                <a:latin typeface="+mj-lt"/>
                <a:ea typeface="+mj-ea"/>
                <a:cs typeface="+mj-cs"/>
              </a:rPr>
            </a:br>
            <a:endParaRPr lang="en-US" dirty="0"/>
          </a:p>
        </p:txBody>
      </p:sp>
      <p:pic>
        <p:nvPicPr>
          <p:cNvPr id="2" name="Picture 1"/>
          <p:cNvPicPr>
            <a:picLocks noChangeAspect="1"/>
          </p:cNvPicPr>
          <p:nvPr/>
        </p:nvPicPr>
        <p:blipFill>
          <a:blip r:embed="rId2"/>
          <a:stretch>
            <a:fillRect/>
          </a:stretch>
        </p:blipFill>
        <p:spPr>
          <a:xfrm>
            <a:off x="1097280" y="1447800"/>
            <a:ext cx="2638793" cy="2057687"/>
          </a:xfrm>
          <a:prstGeom prst="rect">
            <a:avLst/>
          </a:prstGeom>
        </p:spPr>
      </p:pic>
      <p:sp>
        <p:nvSpPr>
          <p:cNvPr id="3" name="Rectangle 2"/>
          <p:cNvSpPr/>
          <p:nvPr/>
        </p:nvSpPr>
        <p:spPr>
          <a:xfrm>
            <a:off x="4397876" y="1415748"/>
            <a:ext cx="6096000" cy="2308324"/>
          </a:xfrm>
          <a:prstGeom prst="rect">
            <a:avLst/>
          </a:prstGeom>
        </p:spPr>
        <p:txBody>
          <a:bodyPr>
            <a:spAutoFit/>
          </a:bodyPr>
          <a:lstStyle/>
          <a:p>
            <a:r>
              <a:rPr lang="en-US" dirty="0"/>
              <a:t>“The Splunk Event Generator (</a:t>
            </a:r>
            <a:r>
              <a:rPr lang="en-US" dirty="0" err="1"/>
              <a:t>Eventgen</a:t>
            </a:r>
            <a:r>
              <a:rPr lang="en-US" dirty="0"/>
              <a:t>) is a utility which allows its users to easily build real-time event generators.</a:t>
            </a:r>
            <a:br>
              <a:rPr lang="en-US" dirty="0"/>
            </a:br>
            <a:br>
              <a:rPr lang="en-US" dirty="0"/>
            </a:br>
            <a:r>
              <a:rPr lang="en-US" dirty="0" err="1"/>
              <a:t>Eventgen</a:t>
            </a:r>
            <a:r>
              <a:rPr lang="en-US" dirty="0"/>
              <a:t> allows an app developer to get events into Splunk to test their applications. It provides a somewhat ridiculous amount of configurability to allow users to simulate real data.”</a:t>
            </a:r>
            <a:br>
              <a:rPr lang="en-US" dirty="0"/>
            </a:br>
            <a:endParaRPr lang="en-US" dirty="0"/>
          </a:p>
        </p:txBody>
      </p:sp>
    </p:spTree>
    <p:extLst>
      <p:ext uri="{BB962C8B-B14F-4D97-AF65-F5344CB8AC3E}">
        <p14:creationId xmlns:p14="http://schemas.microsoft.com/office/powerpoint/2010/main" val="38601386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Controlling Splunk</a:t>
            </a:r>
            <a:br>
              <a:rPr lang="en-US" sz="3600" dirty="0">
                <a:solidFill>
                  <a:schemeClr val="tx2"/>
                </a:solidFill>
                <a:effectLst/>
                <a:latin typeface="+mj-lt"/>
                <a:ea typeface="+mj-ea"/>
                <a:cs typeface="+mj-cs"/>
              </a:rPr>
            </a:br>
            <a:endParaRPr lang="en-US" dirty="0"/>
          </a:p>
        </p:txBody>
      </p:sp>
      <p:sp>
        <p:nvSpPr>
          <p:cNvPr id="6" name="Content Placeholder 5"/>
          <p:cNvSpPr>
            <a:spLocks noGrp="1"/>
          </p:cNvSpPr>
          <p:nvPr>
            <p:ph idx="1"/>
          </p:nvPr>
        </p:nvSpPr>
        <p:spPr>
          <a:xfrm>
            <a:off x="6172200" y="1845734"/>
            <a:ext cx="4983480" cy="4023360"/>
          </a:xfrm>
        </p:spPr>
        <p:txBody>
          <a:bodyPr/>
          <a:lstStyle/>
          <a:p>
            <a:r>
              <a:rPr lang="en-US" sz="2400" dirty="0">
                <a:latin typeface="Courier New" panose="02070309020205020404" pitchFamily="49" charset="0"/>
                <a:cs typeface="Courier New" panose="02070309020205020404" pitchFamily="49" charset="0"/>
              </a:rPr>
              <a:t>$SPLUNK_HOME\bin\Splunk</a:t>
            </a:r>
          </a:p>
          <a:p>
            <a:pPr lvl="1"/>
            <a:r>
              <a:rPr lang="en-US" sz="2000" dirty="0">
                <a:latin typeface="Courier New" panose="02070309020205020404" pitchFamily="49" charset="0"/>
                <a:cs typeface="Courier New" panose="02070309020205020404" pitchFamily="49" charset="0"/>
              </a:rPr>
              <a:t>Start</a:t>
            </a:r>
          </a:p>
          <a:p>
            <a:pPr lvl="1"/>
            <a:r>
              <a:rPr lang="en-US" sz="2000" dirty="0">
                <a:latin typeface="Courier New" panose="02070309020205020404" pitchFamily="49" charset="0"/>
                <a:cs typeface="Courier New" panose="02070309020205020404" pitchFamily="49" charset="0"/>
              </a:rPr>
              <a:t>Stop</a:t>
            </a:r>
          </a:p>
          <a:p>
            <a:pPr lvl="1"/>
            <a:r>
              <a:rPr lang="en-US" sz="2000" dirty="0">
                <a:latin typeface="Courier New" panose="02070309020205020404" pitchFamily="49" charset="0"/>
                <a:cs typeface="Courier New" panose="02070309020205020404" pitchFamily="49" charset="0"/>
              </a:rPr>
              <a:t>Restart</a:t>
            </a:r>
          </a:p>
          <a:p>
            <a:pPr lvl="1"/>
            <a:r>
              <a:rPr lang="en-US" sz="2000" dirty="0">
                <a:latin typeface="Courier New" panose="02070309020205020404" pitchFamily="49" charset="0"/>
                <a:cs typeface="Courier New" panose="02070309020205020404" pitchFamily="49" charset="0"/>
              </a:rPr>
              <a:t>Help commands</a:t>
            </a:r>
          </a:p>
          <a:p>
            <a:pPr lvl="1"/>
            <a:r>
              <a:rPr lang="en-US" sz="2000" dirty="0">
                <a:latin typeface="Courier New" panose="02070309020205020404" pitchFamily="49" charset="0"/>
                <a:cs typeface="Courier New" panose="02070309020205020404" pitchFamily="49" charset="0"/>
              </a:rPr>
              <a:t>etc.</a:t>
            </a:r>
          </a:p>
        </p:txBody>
      </p:sp>
      <p:pic>
        <p:nvPicPr>
          <p:cNvPr id="2" name="Picture 1"/>
          <p:cNvPicPr>
            <a:picLocks noChangeAspect="1"/>
          </p:cNvPicPr>
          <p:nvPr/>
        </p:nvPicPr>
        <p:blipFill>
          <a:blip r:embed="rId2"/>
          <a:stretch>
            <a:fillRect/>
          </a:stretch>
        </p:blipFill>
        <p:spPr>
          <a:xfrm>
            <a:off x="1006110" y="1204175"/>
            <a:ext cx="5120370" cy="4432336"/>
          </a:xfrm>
          <a:prstGeom prst="rect">
            <a:avLst/>
          </a:prstGeom>
        </p:spPr>
      </p:pic>
    </p:spTree>
    <p:extLst>
      <p:ext uri="{BB962C8B-B14F-4D97-AF65-F5344CB8AC3E}">
        <p14:creationId xmlns:p14="http://schemas.microsoft.com/office/powerpoint/2010/main" val="14162852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Viewing the Destinations app</a:t>
            </a:r>
            <a:br>
              <a:rPr lang="en-US" sz="3600" dirty="0">
                <a:solidFill>
                  <a:schemeClr val="tx2"/>
                </a:solidFill>
                <a:effectLst/>
                <a:latin typeface="+mj-lt"/>
                <a:ea typeface="+mj-ea"/>
                <a:cs typeface="+mj-cs"/>
              </a:rPr>
            </a:br>
            <a:endParaRPr lang="en-US" dirty="0"/>
          </a:p>
        </p:txBody>
      </p:sp>
      <p:sp>
        <p:nvSpPr>
          <p:cNvPr id="6" name="Content Placeholder 5"/>
          <p:cNvSpPr>
            <a:spLocks noGrp="1"/>
          </p:cNvSpPr>
          <p:nvPr>
            <p:ph idx="1"/>
          </p:nvPr>
        </p:nvSpPr>
        <p:spPr>
          <a:xfrm>
            <a:off x="1097280" y="1845734"/>
            <a:ext cx="3398520" cy="4023360"/>
          </a:xfrm>
        </p:spPr>
        <p:txBody>
          <a:bodyPr/>
          <a:lstStyle/>
          <a:p>
            <a:r>
              <a:rPr lang="en-US" dirty="0"/>
              <a:t>Splunk app you will create for this class</a:t>
            </a:r>
          </a:p>
          <a:p>
            <a:r>
              <a:rPr lang="en-US" dirty="0"/>
              <a:t>Uses a simulated web server log for a fictional travel company</a:t>
            </a:r>
          </a:p>
        </p:txBody>
      </p:sp>
      <p:pic>
        <p:nvPicPr>
          <p:cNvPr id="2" name="Picture 1"/>
          <p:cNvPicPr>
            <a:picLocks noChangeAspect="1"/>
          </p:cNvPicPr>
          <p:nvPr/>
        </p:nvPicPr>
        <p:blipFill>
          <a:blip r:embed="rId2"/>
          <a:stretch>
            <a:fillRect/>
          </a:stretch>
        </p:blipFill>
        <p:spPr>
          <a:xfrm>
            <a:off x="4495800" y="1143000"/>
            <a:ext cx="7073587" cy="3479600"/>
          </a:xfrm>
          <a:prstGeom prst="rect">
            <a:avLst/>
          </a:prstGeom>
        </p:spPr>
      </p:pic>
    </p:spTree>
    <p:extLst>
      <p:ext uri="{BB962C8B-B14F-4D97-AF65-F5344CB8AC3E}">
        <p14:creationId xmlns:p14="http://schemas.microsoft.com/office/powerpoint/2010/main" val="19690237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Creating your first dashboard</a:t>
            </a:r>
            <a:br>
              <a:rPr lang="en-US" sz="3600" dirty="0">
                <a:solidFill>
                  <a:schemeClr val="tx2"/>
                </a:solidFill>
                <a:effectLst/>
                <a:latin typeface="+mj-lt"/>
                <a:ea typeface="+mj-ea"/>
                <a:cs typeface="+mj-cs"/>
              </a:rPr>
            </a:br>
            <a:br>
              <a:rPr lang="en-US" sz="3600" dirty="0">
                <a:solidFill>
                  <a:schemeClr val="tx2"/>
                </a:solidFill>
                <a:effectLst/>
                <a:latin typeface="+mj-lt"/>
                <a:ea typeface="+mj-ea"/>
                <a:cs typeface="+mj-cs"/>
              </a:rPr>
            </a:br>
            <a:endParaRPr lang="en-US" dirty="0"/>
          </a:p>
        </p:txBody>
      </p:sp>
      <p:sp>
        <p:nvSpPr>
          <p:cNvPr id="6" name="Content Placeholder 5"/>
          <p:cNvSpPr>
            <a:spLocks noGrp="1"/>
          </p:cNvSpPr>
          <p:nvPr>
            <p:ph idx="1"/>
          </p:nvPr>
        </p:nvSpPr>
        <p:spPr/>
        <p:txBody>
          <a:bodyPr/>
          <a:lstStyle/>
          <a:p>
            <a:r>
              <a:rPr lang="en-US" dirty="0"/>
              <a:t>After creating the initial app, you will create a simple dashboard to visualize some data</a:t>
            </a:r>
          </a:p>
        </p:txBody>
      </p:sp>
      <p:pic>
        <p:nvPicPr>
          <p:cNvPr id="2" name="Picture 1"/>
          <p:cNvPicPr>
            <a:picLocks noChangeAspect="1"/>
          </p:cNvPicPr>
          <p:nvPr/>
        </p:nvPicPr>
        <p:blipFill>
          <a:blip r:embed="rId2"/>
          <a:stretch>
            <a:fillRect/>
          </a:stretch>
        </p:blipFill>
        <p:spPr>
          <a:xfrm>
            <a:off x="1761008" y="3060811"/>
            <a:ext cx="8730944" cy="1593205"/>
          </a:xfrm>
          <a:prstGeom prst="rect">
            <a:avLst/>
          </a:prstGeom>
        </p:spPr>
      </p:pic>
    </p:spTree>
    <p:extLst>
      <p:ext uri="{BB962C8B-B14F-4D97-AF65-F5344CB8AC3E}">
        <p14:creationId xmlns:p14="http://schemas.microsoft.com/office/powerpoint/2010/main" val="68734488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Lab 1: Getting Started</a:t>
            </a:r>
          </a:p>
        </p:txBody>
      </p:sp>
      <p:sp>
        <p:nvSpPr>
          <p:cNvPr id="3" name="Subtitle 2"/>
          <p:cNvSpPr>
            <a:spLocks noGrp="1"/>
          </p:cNvSpPr>
          <p:nvPr>
            <p:ph type="subTitle" idx="1"/>
          </p:nvPr>
        </p:nvSpPr>
        <p:spPr>
          <a:xfrm>
            <a:off x="762000" y="2171700"/>
            <a:ext cx="10668000" cy="2514600"/>
          </a:xfrm>
        </p:spPr>
        <p:txBody>
          <a:bodyPr numCol="2"/>
          <a:lstStyle/>
          <a:p>
            <a:r>
              <a:rPr lang="en-US" sz="1200" b="1" dirty="0"/>
              <a:t>Obtaining a Splunk Account, </a:t>
            </a:r>
            <a:r>
              <a:rPr lang="en-US" sz="1200" dirty="0"/>
              <a:t>Page 8</a:t>
            </a:r>
          </a:p>
          <a:p>
            <a:r>
              <a:rPr lang="en-US" sz="1200" b="1" dirty="0"/>
              <a:t>!! NOTE:</a:t>
            </a:r>
            <a:r>
              <a:rPr lang="en-US" sz="1200" dirty="0"/>
              <a:t> There is no need to perform the download in step 6, as the Splunk installer is already on your lab machine at C:\XSPLK1ClassFiles\</a:t>
            </a:r>
            <a:r>
              <a:rPr lang="en-US" sz="1200" dirty="0" err="1"/>
              <a:t>SplunkInstaller</a:t>
            </a:r>
            <a:r>
              <a:rPr lang="en-US" sz="1200" dirty="0"/>
              <a:t>\</a:t>
            </a:r>
          </a:p>
          <a:p>
            <a:r>
              <a:rPr lang="en-US" sz="1200" b="1" dirty="0"/>
              <a:t>Logging in for the First Time, </a:t>
            </a:r>
            <a:r>
              <a:rPr lang="en-US" sz="1200" dirty="0"/>
              <a:t>Page 13</a:t>
            </a:r>
          </a:p>
          <a:p>
            <a:r>
              <a:rPr lang="en-US" sz="1200" b="1" dirty="0"/>
              <a:t>Installing Splunk on Windows</a:t>
            </a:r>
          </a:p>
          <a:p>
            <a:r>
              <a:rPr lang="en-US" sz="1200" b="1" dirty="0"/>
              <a:t>!! NOTE: </a:t>
            </a:r>
            <a:r>
              <a:rPr lang="en-US" sz="1200" dirty="0"/>
              <a:t>Please see the alternate instructions in this notebook on </a:t>
            </a:r>
            <a:r>
              <a:rPr lang="en-US" sz="1200" i="1" dirty="0"/>
              <a:t>Installing Splunk 8.0</a:t>
            </a:r>
            <a:endParaRPr lang="en-US" sz="1200" dirty="0"/>
          </a:p>
          <a:p>
            <a:r>
              <a:rPr lang="en-US" sz="1200" b="1" dirty="0"/>
              <a:t>Running a Simple Search, </a:t>
            </a:r>
            <a:r>
              <a:rPr lang="en-US" sz="1200" dirty="0"/>
              <a:t>Pages 14-15</a:t>
            </a:r>
          </a:p>
          <a:p>
            <a:r>
              <a:rPr lang="en-US" sz="1200" b="1" dirty="0"/>
              <a:t>Creating a Splunk App, </a:t>
            </a:r>
            <a:r>
              <a:rPr lang="en-US" sz="1200" dirty="0"/>
              <a:t>Pages 16-18</a:t>
            </a:r>
          </a:p>
          <a:p>
            <a:r>
              <a:rPr lang="en-US" sz="1200" b="1" dirty="0"/>
              <a:t>Populating Data with </a:t>
            </a:r>
            <a:r>
              <a:rPr lang="en-US" sz="1200" b="1" dirty="0" err="1"/>
              <a:t>Eventgen</a:t>
            </a:r>
            <a:endParaRPr lang="en-US" sz="1200" b="1" dirty="0"/>
          </a:p>
          <a:p>
            <a:r>
              <a:rPr lang="en-US" sz="1200" b="1" dirty="0"/>
              <a:t>!! NOTE:</a:t>
            </a:r>
            <a:r>
              <a:rPr lang="en-US" sz="1200" dirty="0"/>
              <a:t> As of this writing, </a:t>
            </a:r>
            <a:r>
              <a:rPr lang="en-US" sz="1200" dirty="0" err="1"/>
              <a:t>Eventgen</a:t>
            </a:r>
            <a:r>
              <a:rPr lang="en-US" sz="1200" dirty="0"/>
              <a:t> does not work correctly with Splunk 8.0. Therefore, we have provided an alternate mechanism for generating sample data that will function with the book exercises. To set it up, please follow the alternate instructions in this notebook on </a:t>
            </a:r>
            <a:r>
              <a:rPr lang="en-US" sz="1200" i="1" dirty="0"/>
              <a:t>Setting Up Demo Data Collection</a:t>
            </a:r>
            <a:endParaRPr lang="en-US" sz="1200" dirty="0"/>
          </a:p>
          <a:p>
            <a:r>
              <a:rPr lang="en-US" sz="1200" b="1" dirty="0"/>
              <a:t>Controlling Splunk, </a:t>
            </a:r>
            <a:r>
              <a:rPr lang="en-US" sz="1200" dirty="0"/>
              <a:t>Pages 22-24</a:t>
            </a:r>
          </a:p>
          <a:p>
            <a:r>
              <a:rPr lang="en-US" sz="1200" b="1" dirty="0"/>
              <a:t>!! NOTE:</a:t>
            </a:r>
            <a:r>
              <a:rPr lang="en-US" sz="1200" dirty="0"/>
              <a:t> The next section of the book refers to configuring </a:t>
            </a:r>
            <a:r>
              <a:rPr lang="en-US" sz="1200" dirty="0" err="1"/>
              <a:t>Eventgen</a:t>
            </a:r>
            <a:r>
              <a:rPr lang="en-US" sz="1200" dirty="0"/>
              <a:t>. Please skip this section.</a:t>
            </a:r>
          </a:p>
          <a:p>
            <a:r>
              <a:rPr lang="en-US" sz="1200" b="1" dirty="0"/>
              <a:t>Viewing the Destinations App, </a:t>
            </a:r>
            <a:r>
              <a:rPr lang="en-US" sz="1200" dirty="0"/>
              <a:t>Pages 26-28</a:t>
            </a:r>
          </a:p>
          <a:p>
            <a:r>
              <a:rPr lang="en-US" sz="1200" b="1" dirty="0"/>
              <a:t>Creating Your First Dashboard, </a:t>
            </a:r>
            <a:r>
              <a:rPr lang="en-US" sz="1200" dirty="0"/>
              <a:t>Pages 28-31</a:t>
            </a:r>
          </a:p>
          <a:p>
            <a:endParaRPr lang="en-US" sz="1200" dirty="0"/>
          </a:p>
        </p:txBody>
      </p:sp>
      <p:sp>
        <p:nvSpPr>
          <p:cNvPr id="4" name="Text Placeholder 3"/>
          <p:cNvSpPr>
            <a:spLocks noGrp="1"/>
          </p:cNvSpPr>
          <p:nvPr>
            <p:ph type="body" sz="quarter" idx="10"/>
          </p:nvPr>
        </p:nvSpPr>
        <p:spPr/>
        <p:txBody>
          <a:bodyPr/>
          <a:lstStyle/>
          <a:p>
            <a:pPr algn="l"/>
            <a:r>
              <a:rPr lang="en-US" sz="2400" dirty="0"/>
              <a:t>Estimated Duration: 45 minutes</a:t>
            </a:r>
          </a:p>
        </p:txBody>
      </p:sp>
      <p:pic>
        <p:nvPicPr>
          <p:cNvPr id="1026" name="Picture 2">
            <a:extLst>
              <a:ext uri="{FF2B5EF4-FFF2-40B4-BE49-F238E27FC236}">
                <a16:creationId xmlns:a16="http://schemas.microsoft.com/office/drawing/2014/main" id="{BC527294-849F-5442-BFA7-274887E864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98100" y="372762"/>
            <a:ext cx="1231900" cy="15240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0FE7B45C-258E-9E4D-9835-2781A9423B2B}"/>
              </a:ext>
            </a:extLst>
          </p:cNvPr>
          <p:cNvSpPr txBox="1"/>
          <p:nvPr/>
        </p:nvSpPr>
        <p:spPr>
          <a:xfrm>
            <a:off x="609600" y="5100935"/>
            <a:ext cx="4343400" cy="923330"/>
          </a:xfrm>
          <a:prstGeom prst="rect">
            <a:avLst/>
          </a:prstGeom>
          <a:solidFill>
            <a:schemeClr val="bg1"/>
          </a:solidFill>
          <a:ln>
            <a:solidFill>
              <a:schemeClr val="accent1"/>
            </a:solidFill>
          </a:ln>
        </p:spPr>
        <p:txBody>
          <a:bodyPr wrap="square" rtlCol="0">
            <a:spAutoFit/>
          </a:bodyPr>
          <a:lstStyle/>
          <a:p>
            <a:r>
              <a:rPr lang="en-US" dirty="0"/>
              <a:t>Questions? Comments?</a:t>
            </a:r>
          </a:p>
          <a:p>
            <a:r>
              <a:rPr lang="en-US" dirty="0"/>
              <a:t>Dan’s cell phone: (413) 455-0856</a:t>
            </a:r>
          </a:p>
          <a:p>
            <a:r>
              <a:rPr lang="en-US" dirty="0"/>
              <a:t>Dan’s email: </a:t>
            </a:r>
            <a:r>
              <a:rPr lang="en-US" dirty="0">
                <a:hlinkClick r:id="rId3"/>
              </a:rPr>
              <a:t>danc@onlc.com</a:t>
            </a:r>
            <a:endParaRPr lang="en-US" dirty="0"/>
          </a:p>
        </p:txBody>
      </p:sp>
    </p:spTree>
    <p:extLst>
      <p:ext uri="{BB962C8B-B14F-4D97-AF65-F5344CB8AC3E}">
        <p14:creationId xmlns:p14="http://schemas.microsoft.com/office/powerpoint/2010/main" val="10528037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Module 2: Bringing in Data</a:t>
            </a:r>
          </a:p>
        </p:txBody>
      </p:sp>
    </p:spTree>
    <p:extLst>
      <p:ext uri="{BB962C8B-B14F-4D97-AF65-F5344CB8AC3E}">
        <p14:creationId xmlns:p14="http://schemas.microsoft.com/office/powerpoint/2010/main" val="27082240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b="1" dirty="0">
                <a:solidFill>
                  <a:schemeClr val="tx2"/>
                </a:solidFill>
                <a:effectLst/>
                <a:latin typeface="+mj-lt"/>
                <a:ea typeface="+mj-ea"/>
                <a:cs typeface="+mj-cs"/>
              </a:rPr>
              <a:t>Bringing in Data</a:t>
            </a:r>
            <a:br>
              <a:rPr lang="en-US" sz="3600" dirty="0">
                <a:solidFill>
                  <a:schemeClr val="tx2"/>
                </a:solidFill>
                <a:effectLst/>
                <a:latin typeface="+mj-lt"/>
                <a:ea typeface="+mj-ea"/>
                <a:cs typeface="+mj-cs"/>
              </a:rPr>
            </a:br>
            <a:endParaRPr lang="en-US" dirty="0"/>
          </a:p>
        </p:txBody>
      </p:sp>
      <p:sp>
        <p:nvSpPr>
          <p:cNvPr id="6" name="Content Placeholder 5"/>
          <p:cNvSpPr>
            <a:spLocks noGrp="1"/>
          </p:cNvSpPr>
          <p:nvPr>
            <p:ph idx="1"/>
          </p:nvPr>
        </p:nvSpPr>
        <p:spPr/>
        <p:txBody>
          <a:bodyPr/>
          <a:lstStyle/>
          <a:p>
            <a:r>
              <a:rPr lang="en-US" dirty="0"/>
              <a:t>Splunk was originally developed to parse machine logs, receive machine data streams, e.g., syslog</a:t>
            </a:r>
          </a:p>
          <a:p>
            <a:r>
              <a:rPr lang="en-US" dirty="0"/>
              <a:t>Has expanded to consume &amp; analyze other types of data, e.g., databases, spreadsheets, RESTful web services</a:t>
            </a:r>
          </a:p>
          <a:p>
            <a:pPr marL="0" indent="0">
              <a:buNone/>
            </a:pPr>
            <a:endParaRPr lang="en-US" dirty="0"/>
          </a:p>
        </p:txBody>
      </p:sp>
    </p:spTree>
    <p:extLst>
      <p:ext uri="{BB962C8B-B14F-4D97-AF65-F5344CB8AC3E}">
        <p14:creationId xmlns:p14="http://schemas.microsoft.com/office/powerpoint/2010/main" val="344898873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Splunk and big data</a:t>
            </a:r>
            <a:br>
              <a:rPr lang="en-US" sz="3600" dirty="0">
                <a:solidFill>
                  <a:schemeClr val="tx2"/>
                </a:solidFill>
                <a:effectLst/>
                <a:latin typeface="+mj-lt"/>
                <a:ea typeface="+mj-ea"/>
                <a:cs typeface="+mj-cs"/>
              </a:rPr>
            </a:br>
            <a:endParaRPr lang="en-US" dirty="0"/>
          </a:p>
        </p:txBody>
      </p:sp>
      <p:sp>
        <p:nvSpPr>
          <p:cNvPr id="6" name="Content Placeholder 5"/>
          <p:cNvSpPr>
            <a:spLocks noGrp="1"/>
          </p:cNvSpPr>
          <p:nvPr>
            <p:ph idx="1"/>
          </p:nvPr>
        </p:nvSpPr>
        <p:spPr/>
        <p:txBody>
          <a:bodyPr/>
          <a:lstStyle/>
          <a:p>
            <a:r>
              <a:rPr lang="en-US" dirty="0"/>
              <a:t>In this context, “Big Data” refers to “large volumes of unstructured or </a:t>
            </a:r>
            <a:r>
              <a:rPr lang="en-US" dirty="0" err="1"/>
              <a:t>semistructured</a:t>
            </a:r>
            <a:r>
              <a:rPr lang="en-US" dirty="0"/>
              <a:t> data that needs to be explored”</a:t>
            </a:r>
          </a:p>
          <a:p>
            <a:r>
              <a:rPr lang="en-US" dirty="0"/>
              <a:t>Splunk is designed to easily and flexibly explore data of almost any type</a:t>
            </a:r>
          </a:p>
        </p:txBody>
      </p:sp>
    </p:spTree>
    <p:extLst>
      <p:ext uri="{BB962C8B-B14F-4D97-AF65-F5344CB8AC3E}">
        <p14:creationId xmlns:p14="http://schemas.microsoft.com/office/powerpoint/2010/main" val="121258128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Splunk data sources</a:t>
            </a:r>
            <a:br>
              <a:rPr lang="en-US" sz="3600" dirty="0">
                <a:solidFill>
                  <a:schemeClr val="tx2"/>
                </a:solidFill>
                <a:effectLst/>
                <a:latin typeface="+mj-lt"/>
                <a:ea typeface="+mj-ea"/>
                <a:cs typeface="+mj-cs"/>
              </a:rPr>
            </a:br>
            <a:endParaRPr lang="en-US" dirty="0"/>
          </a:p>
        </p:txBody>
      </p:sp>
      <p:sp>
        <p:nvSpPr>
          <p:cNvPr id="6" name="Content Placeholder 5"/>
          <p:cNvSpPr>
            <a:spLocks noGrp="1"/>
          </p:cNvSpPr>
          <p:nvPr>
            <p:ph idx="1"/>
          </p:nvPr>
        </p:nvSpPr>
        <p:spPr/>
        <p:txBody>
          <a:bodyPr/>
          <a:lstStyle/>
          <a:p>
            <a:r>
              <a:rPr lang="en-US" dirty="0"/>
              <a:t>Files</a:t>
            </a:r>
          </a:p>
          <a:p>
            <a:r>
              <a:rPr lang="en-US" dirty="0"/>
              <a:t>Databases</a:t>
            </a:r>
          </a:p>
          <a:p>
            <a:r>
              <a:rPr lang="en-US" dirty="0"/>
              <a:t>Web services</a:t>
            </a:r>
          </a:p>
          <a:p>
            <a:r>
              <a:rPr lang="en-US" dirty="0"/>
              <a:t>Scripts</a:t>
            </a:r>
          </a:p>
          <a:p>
            <a:r>
              <a:rPr lang="en-US" dirty="0"/>
              <a:t>etc.</a:t>
            </a:r>
          </a:p>
        </p:txBody>
      </p:sp>
      <p:pic>
        <p:nvPicPr>
          <p:cNvPr id="2" name="Picture 1"/>
          <p:cNvPicPr>
            <a:picLocks noChangeAspect="1"/>
          </p:cNvPicPr>
          <p:nvPr/>
        </p:nvPicPr>
        <p:blipFill>
          <a:blip r:embed="rId2"/>
          <a:stretch>
            <a:fillRect/>
          </a:stretch>
        </p:blipFill>
        <p:spPr>
          <a:xfrm>
            <a:off x="7016479" y="914400"/>
            <a:ext cx="4139201" cy="4284190"/>
          </a:xfrm>
          <a:prstGeom prst="rect">
            <a:avLst/>
          </a:prstGeom>
        </p:spPr>
      </p:pic>
    </p:spTree>
    <p:extLst>
      <p:ext uri="{BB962C8B-B14F-4D97-AF65-F5344CB8AC3E}">
        <p14:creationId xmlns:p14="http://schemas.microsoft.com/office/powerpoint/2010/main" val="50650124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Creating Indexes</a:t>
            </a:r>
            <a:br>
              <a:rPr lang="en-US" sz="3600" dirty="0">
                <a:solidFill>
                  <a:schemeClr val="tx2"/>
                </a:solidFill>
                <a:effectLst/>
                <a:latin typeface="+mj-lt"/>
                <a:ea typeface="+mj-ea"/>
                <a:cs typeface="+mj-cs"/>
              </a:rPr>
            </a:br>
            <a:endParaRPr lang="en-US" dirty="0"/>
          </a:p>
        </p:txBody>
      </p:sp>
      <p:sp>
        <p:nvSpPr>
          <p:cNvPr id="6" name="Content Placeholder 5"/>
          <p:cNvSpPr>
            <a:spLocks noGrp="1"/>
          </p:cNvSpPr>
          <p:nvPr>
            <p:ph idx="1"/>
          </p:nvPr>
        </p:nvSpPr>
        <p:spPr>
          <a:xfrm>
            <a:off x="1097280" y="1845734"/>
            <a:ext cx="5608320" cy="4023360"/>
          </a:xfrm>
        </p:spPr>
        <p:txBody>
          <a:bodyPr/>
          <a:lstStyle/>
          <a:p>
            <a:r>
              <a:rPr lang="en-US" dirty="0"/>
              <a:t>Indexes=where Splunk keeps its data</a:t>
            </a:r>
          </a:p>
          <a:p>
            <a:r>
              <a:rPr lang="en-US" dirty="0"/>
              <a:t>Can use default or create your own</a:t>
            </a:r>
          </a:p>
        </p:txBody>
      </p:sp>
      <p:pic>
        <p:nvPicPr>
          <p:cNvPr id="2" name="Picture 1"/>
          <p:cNvPicPr>
            <a:picLocks noChangeAspect="1"/>
          </p:cNvPicPr>
          <p:nvPr/>
        </p:nvPicPr>
        <p:blipFill>
          <a:blip r:embed="rId2"/>
          <a:stretch>
            <a:fillRect/>
          </a:stretch>
        </p:blipFill>
        <p:spPr>
          <a:xfrm>
            <a:off x="7620000" y="802402"/>
            <a:ext cx="1047896" cy="419158"/>
          </a:xfrm>
          <a:prstGeom prst="rect">
            <a:avLst/>
          </a:prstGeom>
        </p:spPr>
      </p:pic>
      <p:pic>
        <p:nvPicPr>
          <p:cNvPr id="3" name="Picture 2"/>
          <p:cNvPicPr>
            <a:picLocks noChangeAspect="1"/>
          </p:cNvPicPr>
          <p:nvPr/>
        </p:nvPicPr>
        <p:blipFill>
          <a:blip r:embed="rId3"/>
          <a:stretch>
            <a:fillRect/>
          </a:stretch>
        </p:blipFill>
        <p:spPr>
          <a:xfrm>
            <a:off x="7010400" y="1285313"/>
            <a:ext cx="4038600" cy="4215288"/>
          </a:xfrm>
          <a:prstGeom prst="rect">
            <a:avLst/>
          </a:prstGeom>
          <a:ln>
            <a:solidFill>
              <a:schemeClr val="accent1"/>
            </a:solidFill>
          </a:ln>
        </p:spPr>
      </p:pic>
      <p:pic>
        <p:nvPicPr>
          <p:cNvPr id="5" name="Picture 4"/>
          <p:cNvPicPr>
            <a:picLocks noChangeAspect="1"/>
          </p:cNvPicPr>
          <p:nvPr/>
        </p:nvPicPr>
        <p:blipFill>
          <a:blip r:embed="rId4"/>
          <a:stretch>
            <a:fillRect/>
          </a:stretch>
        </p:blipFill>
        <p:spPr>
          <a:xfrm>
            <a:off x="3605725" y="4155712"/>
            <a:ext cx="3153215" cy="1343212"/>
          </a:xfrm>
          <a:prstGeom prst="rect">
            <a:avLst/>
          </a:prstGeom>
        </p:spPr>
      </p:pic>
      <p:sp>
        <p:nvSpPr>
          <p:cNvPr id="7" name="Rectangle 6"/>
          <p:cNvSpPr/>
          <p:nvPr/>
        </p:nvSpPr>
        <p:spPr>
          <a:xfrm>
            <a:off x="1233707" y="5499343"/>
            <a:ext cx="7543800" cy="369332"/>
          </a:xfrm>
          <a:prstGeom prst="rect">
            <a:avLst/>
          </a:prstGeom>
        </p:spPr>
        <p:txBody>
          <a:bodyPr wrap="square">
            <a:spAutoFit/>
          </a:bodyPr>
          <a:lstStyle/>
          <a:p>
            <a:r>
              <a:rPr lang="en-US" dirty="0">
                <a:hlinkClick r:id="rId5"/>
              </a:rPr>
              <a:t>https://docs.splunk.com/Documentation/Splunk/latest/admin/indexesconf</a:t>
            </a:r>
            <a:endParaRPr lang="en-US" dirty="0"/>
          </a:p>
        </p:txBody>
      </p:sp>
    </p:spTree>
    <p:extLst>
      <p:ext uri="{BB962C8B-B14F-4D97-AF65-F5344CB8AC3E}">
        <p14:creationId xmlns:p14="http://schemas.microsoft.com/office/powerpoint/2010/main" val="29665903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33707" y="0"/>
            <a:ext cx="9077093" cy="740664"/>
          </a:xfrm>
        </p:spPr>
        <p:txBody>
          <a:bodyPr/>
          <a:lstStyle/>
          <a:p>
            <a:r>
              <a:rPr lang="en-US"/>
              <a:t>Student </a:t>
            </a:r>
            <a:r>
              <a:rPr lang="en-US" dirty="0"/>
              <a:t>introductions</a:t>
            </a:r>
          </a:p>
        </p:txBody>
      </p:sp>
      <p:sp>
        <p:nvSpPr>
          <p:cNvPr id="3" name="Text Placeholder 2"/>
          <p:cNvSpPr>
            <a:spLocks noGrp="1"/>
          </p:cNvSpPr>
          <p:nvPr>
            <p:ph type="body" sz="quarter" idx="13"/>
          </p:nvPr>
        </p:nvSpPr>
        <p:spPr>
          <a:xfrm>
            <a:off x="1133707" y="1081668"/>
            <a:ext cx="10972800" cy="5776332"/>
          </a:xfrm>
        </p:spPr>
        <p:txBody>
          <a:bodyPr/>
          <a:lstStyle/>
          <a:p>
            <a:r>
              <a:rPr lang="en-US" sz="2400" dirty="0"/>
              <a:t>Your name</a:t>
            </a:r>
          </a:p>
          <a:p>
            <a:r>
              <a:rPr lang="en-US" sz="2400" dirty="0"/>
              <a:t>Company affiliation</a:t>
            </a:r>
          </a:p>
          <a:p>
            <a:r>
              <a:rPr lang="en-US" sz="2400" dirty="0"/>
              <a:t>Title/function</a:t>
            </a:r>
          </a:p>
          <a:p>
            <a:r>
              <a:rPr lang="en-US" sz="2400" dirty="0"/>
              <a:t>Splunk experience</a:t>
            </a:r>
          </a:p>
          <a:p>
            <a:r>
              <a:rPr lang="en-US" sz="2400" dirty="0"/>
              <a:t>Your expectations for the course</a:t>
            </a:r>
          </a:p>
          <a:p>
            <a:endParaRPr lang="en-CA" sz="2400" dirty="0"/>
          </a:p>
          <a:p>
            <a:endParaRPr lang="en-US" sz="2400" dirty="0"/>
          </a:p>
        </p:txBody>
      </p:sp>
    </p:spTree>
    <p:extLst>
      <p:ext uri="{BB962C8B-B14F-4D97-AF65-F5344CB8AC3E}">
        <p14:creationId xmlns:p14="http://schemas.microsoft.com/office/powerpoint/2010/main" val="123664984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Buckets</a:t>
            </a:r>
            <a:br>
              <a:rPr lang="en-US" sz="3600" dirty="0">
                <a:solidFill>
                  <a:schemeClr val="tx2"/>
                </a:solidFill>
                <a:effectLst/>
                <a:latin typeface="+mj-lt"/>
                <a:ea typeface="+mj-ea"/>
                <a:cs typeface="+mj-cs"/>
              </a:rPr>
            </a:br>
            <a:endParaRPr lang="en-US" dirty="0"/>
          </a:p>
        </p:txBody>
      </p:sp>
      <p:sp>
        <p:nvSpPr>
          <p:cNvPr id="6" name="Content Placeholder 5"/>
          <p:cNvSpPr>
            <a:spLocks noGrp="1"/>
          </p:cNvSpPr>
          <p:nvPr>
            <p:ph idx="1"/>
          </p:nvPr>
        </p:nvSpPr>
        <p:spPr>
          <a:xfrm>
            <a:off x="1097280" y="1066800"/>
            <a:ext cx="10058400" cy="4802294"/>
          </a:xfrm>
        </p:spPr>
        <p:txBody>
          <a:bodyPr/>
          <a:lstStyle/>
          <a:p>
            <a:r>
              <a:rPr lang="en-US" sz="2800" dirty="0"/>
              <a:t>Indexes are divided internally into age-designated directories called </a:t>
            </a:r>
            <a:r>
              <a:rPr lang="en-US" sz="2800" i="1" dirty="0"/>
              <a:t>buckets</a:t>
            </a:r>
            <a:endParaRPr lang="en-US" sz="2800" dirty="0"/>
          </a:p>
          <a:p>
            <a:pPr lvl="1"/>
            <a:r>
              <a:rPr lang="en-US" sz="2400" dirty="0"/>
              <a:t>Hot (</a:t>
            </a:r>
            <a:r>
              <a:rPr lang="en-US" sz="2400" dirty="0" err="1">
                <a:latin typeface="Courier New" panose="02070309020205020404" pitchFamily="49" charset="0"/>
                <a:cs typeface="Courier New" panose="02070309020205020404" pitchFamily="49" charset="0"/>
              </a:rPr>
              <a:t>hotPath</a:t>
            </a:r>
            <a:r>
              <a:rPr lang="en-US" sz="2400" dirty="0"/>
              <a:t>): Newly indexed, open for writing</a:t>
            </a:r>
          </a:p>
          <a:p>
            <a:pPr lvl="1"/>
            <a:r>
              <a:rPr lang="en-US" sz="2400" dirty="0"/>
              <a:t>Warm (</a:t>
            </a:r>
            <a:r>
              <a:rPr lang="en-US" sz="2400" dirty="0" err="1">
                <a:latin typeface="Courier New" panose="02070309020205020404" pitchFamily="49" charset="0"/>
                <a:cs typeface="Courier New" panose="02070309020205020404" pitchFamily="49" charset="0"/>
              </a:rPr>
              <a:t>warmPath</a:t>
            </a:r>
            <a:r>
              <a:rPr lang="en-US" sz="2400" dirty="0"/>
              <a:t>): Rolled from hot, no active writing</a:t>
            </a:r>
          </a:p>
          <a:p>
            <a:pPr lvl="1"/>
            <a:r>
              <a:rPr lang="en-US" sz="2400" dirty="0"/>
              <a:t>Cold (</a:t>
            </a:r>
            <a:r>
              <a:rPr lang="en-US" sz="2400" dirty="0" err="1">
                <a:latin typeface="Courier New" panose="02070309020205020404" pitchFamily="49" charset="0"/>
                <a:cs typeface="Courier New" panose="02070309020205020404" pitchFamily="49" charset="0"/>
              </a:rPr>
              <a:t>coldPath</a:t>
            </a:r>
            <a:r>
              <a:rPr lang="en-US" sz="2400" dirty="0"/>
              <a:t>): Rolled from warm</a:t>
            </a:r>
          </a:p>
          <a:p>
            <a:pPr lvl="1"/>
            <a:r>
              <a:rPr lang="en-US" sz="2400" dirty="0"/>
              <a:t>Frozen (</a:t>
            </a:r>
            <a:r>
              <a:rPr lang="en-US" sz="2400" dirty="0" err="1">
                <a:latin typeface="Courier New" panose="02070309020205020404" pitchFamily="49" charset="0"/>
                <a:cs typeface="Courier New" panose="02070309020205020404" pitchFamily="49" charset="0"/>
              </a:rPr>
              <a:t>frozenPath</a:t>
            </a:r>
            <a:r>
              <a:rPr lang="en-US" sz="2400" dirty="0"/>
              <a:t>): Rolled from cold and archived</a:t>
            </a:r>
          </a:p>
          <a:p>
            <a:pPr lvl="1"/>
            <a:r>
              <a:rPr lang="en-US" sz="2400" dirty="0"/>
              <a:t>Thawed (</a:t>
            </a:r>
            <a:r>
              <a:rPr lang="en-US" sz="2400" dirty="0" err="1">
                <a:latin typeface="Courier New" panose="02070309020205020404" pitchFamily="49" charset="0"/>
                <a:cs typeface="Courier New" panose="02070309020205020404" pitchFamily="49" charset="0"/>
              </a:rPr>
              <a:t>thawedPath</a:t>
            </a:r>
            <a:r>
              <a:rPr lang="en-US" sz="2400" dirty="0"/>
              <a:t>): Restored from archive</a:t>
            </a:r>
          </a:p>
          <a:p>
            <a:r>
              <a:rPr lang="en-US" sz="2800" dirty="0"/>
              <a:t>Default location:  </a:t>
            </a:r>
            <a:r>
              <a:rPr lang="en-US" sz="2800" dirty="0">
                <a:hlinkClick r:id="rId3" action="ppaction://hlinkfile"/>
              </a:rPr>
              <a:t>$SPLUNK_HOME/var/lib/</a:t>
            </a:r>
            <a:r>
              <a:rPr lang="en-US" sz="2800" dirty="0" err="1">
                <a:hlinkClick r:id="rId3" action="ppaction://hlinkfile"/>
              </a:rPr>
              <a:t>splunk</a:t>
            </a:r>
            <a:r>
              <a:rPr lang="en-US" sz="2800" dirty="0">
                <a:hlinkClick r:id="rId3" action="ppaction://hlinkfile"/>
              </a:rPr>
              <a:t>/</a:t>
            </a:r>
            <a:r>
              <a:rPr lang="en-US" sz="2800" dirty="0" err="1">
                <a:hlinkClick r:id="rId3" action="ppaction://hlinkfile"/>
              </a:rPr>
              <a:t>defaultdb</a:t>
            </a:r>
            <a:r>
              <a:rPr lang="en-US" sz="2800" dirty="0">
                <a:hlinkClick r:id="rId3" action="ppaction://hlinkfile"/>
              </a:rPr>
              <a:t>/</a:t>
            </a:r>
            <a:r>
              <a:rPr lang="en-US" sz="2800" dirty="0" err="1">
                <a:hlinkClick r:id="rId3" action="ppaction://hlinkfile"/>
              </a:rPr>
              <a:t>db</a:t>
            </a:r>
            <a:endParaRPr lang="en-US" sz="2800" dirty="0"/>
          </a:p>
        </p:txBody>
      </p:sp>
    </p:spTree>
    <p:extLst>
      <p:ext uri="{BB962C8B-B14F-4D97-AF65-F5344CB8AC3E}">
        <p14:creationId xmlns:p14="http://schemas.microsoft.com/office/powerpoint/2010/main" val="295005888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Log Files as data input</a:t>
            </a:r>
            <a:br>
              <a:rPr lang="en-US" sz="3600" dirty="0">
                <a:solidFill>
                  <a:schemeClr val="tx2"/>
                </a:solidFill>
                <a:effectLst/>
                <a:latin typeface="+mj-lt"/>
                <a:ea typeface="+mj-ea"/>
                <a:cs typeface="+mj-cs"/>
              </a:rPr>
            </a:br>
            <a:endParaRPr lang="en-US" dirty="0"/>
          </a:p>
        </p:txBody>
      </p:sp>
      <p:sp>
        <p:nvSpPr>
          <p:cNvPr id="6" name="Content Placeholder 5"/>
          <p:cNvSpPr>
            <a:spLocks noGrp="1"/>
          </p:cNvSpPr>
          <p:nvPr>
            <p:ph idx="1"/>
          </p:nvPr>
        </p:nvSpPr>
        <p:spPr>
          <a:xfrm>
            <a:off x="1097280" y="1143000"/>
            <a:ext cx="10401122" cy="4726094"/>
          </a:xfrm>
        </p:spPr>
        <p:txBody>
          <a:bodyPr/>
          <a:lstStyle/>
          <a:p>
            <a:r>
              <a:rPr lang="en-US" dirty="0"/>
              <a:t>Add from:</a:t>
            </a:r>
          </a:p>
          <a:p>
            <a:pPr lvl="1"/>
            <a:r>
              <a:rPr lang="en-US" dirty="0"/>
              <a:t>Graphical UI</a:t>
            </a:r>
          </a:p>
          <a:p>
            <a:pPr lvl="1"/>
            <a:r>
              <a:rPr lang="en-US" dirty="0"/>
              <a:t>Command line</a:t>
            </a:r>
          </a:p>
          <a:p>
            <a:pPr lvl="1"/>
            <a:r>
              <a:rPr lang="en-US" dirty="0" err="1"/>
              <a:t>Inputs.conf</a:t>
            </a:r>
            <a:endParaRPr lang="en-US" dirty="0"/>
          </a:p>
          <a:p>
            <a:endParaRPr lang="en-US" dirty="0">
              <a:hlinkClick r:id="rId3"/>
            </a:endParaRPr>
          </a:p>
          <a:p>
            <a:r>
              <a:rPr lang="en-US" dirty="0">
                <a:hlinkClick r:id="rId3"/>
              </a:rPr>
              <a:t>https://docs.splunk.com/Documentation/Splunk/latest/Admin/Inputsconf</a:t>
            </a:r>
            <a:endParaRPr lang="en-US" dirty="0"/>
          </a:p>
          <a:p>
            <a:endParaRPr lang="en-US" dirty="0"/>
          </a:p>
          <a:p>
            <a:endParaRPr lang="en-US" dirty="0"/>
          </a:p>
        </p:txBody>
      </p:sp>
      <p:pic>
        <p:nvPicPr>
          <p:cNvPr id="3" name="Picture 2"/>
          <p:cNvPicPr>
            <a:picLocks noChangeAspect="1"/>
          </p:cNvPicPr>
          <p:nvPr/>
        </p:nvPicPr>
        <p:blipFill>
          <a:blip r:embed="rId4"/>
          <a:stretch>
            <a:fillRect/>
          </a:stretch>
        </p:blipFill>
        <p:spPr>
          <a:xfrm>
            <a:off x="6855621" y="257726"/>
            <a:ext cx="4642781" cy="4009473"/>
          </a:xfrm>
          <a:prstGeom prst="rect">
            <a:avLst/>
          </a:prstGeom>
          <a:ln>
            <a:solidFill>
              <a:schemeClr val="accent1"/>
            </a:solidFill>
          </a:ln>
        </p:spPr>
      </p:pic>
      <p:pic>
        <p:nvPicPr>
          <p:cNvPr id="2" name="Picture 1">
            <a:extLst>
              <a:ext uri="{FF2B5EF4-FFF2-40B4-BE49-F238E27FC236}">
                <a16:creationId xmlns:a16="http://schemas.microsoft.com/office/drawing/2014/main" id="{76F43447-95D6-43C8-9AFB-F0428722020E}"/>
              </a:ext>
            </a:extLst>
          </p:cNvPr>
          <p:cNvPicPr>
            <a:picLocks noChangeAspect="1"/>
          </p:cNvPicPr>
          <p:nvPr/>
        </p:nvPicPr>
        <p:blipFill>
          <a:blip r:embed="rId5"/>
          <a:stretch>
            <a:fillRect/>
          </a:stretch>
        </p:blipFill>
        <p:spPr>
          <a:xfrm>
            <a:off x="5647939" y="1981200"/>
            <a:ext cx="5451371" cy="1589272"/>
          </a:xfrm>
          <a:prstGeom prst="rect">
            <a:avLst/>
          </a:prstGeom>
        </p:spPr>
      </p:pic>
      <p:pic>
        <p:nvPicPr>
          <p:cNvPr id="5" name="Picture 4">
            <a:extLst>
              <a:ext uri="{FF2B5EF4-FFF2-40B4-BE49-F238E27FC236}">
                <a16:creationId xmlns:a16="http://schemas.microsoft.com/office/drawing/2014/main" id="{68A6EB5F-8A80-46E2-8CDF-DE70581C29BB}"/>
              </a:ext>
            </a:extLst>
          </p:cNvPr>
          <p:cNvPicPr>
            <a:picLocks noChangeAspect="1"/>
          </p:cNvPicPr>
          <p:nvPr/>
        </p:nvPicPr>
        <p:blipFill>
          <a:blip r:embed="rId6"/>
          <a:stretch>
            <a:fillRect/>
          </a:stretch>
        </p:blipFill>
        <p:spPr>
          <a:xfrm>
            <a:off x="5647939" y="1051538"/>
            <a:ext cx="5593727" cy="685822"/>
          </a:xfrm>
          <a:prstGeom prst="rect">
            <a:avLst/>
          </a:prstGeom>
        </p:spPr>
      </p:pic>
      <p:cxnSp>
        <p:nvCxnSpPr>
          <p:cNvPr id="8" name="Straight Arrow Connector 7">
            <a:extLst>
              <a:ext uri="{FF2B5EF4-FFF2-40B4-BE49-F238E27FC236}">
                <a16:creationId xmlns:a16="http://schemas.microsoft.com/office/drawing/2014/main" id="{9D037994-269F-44BF-928A-8F395D600616}"/>
              </a:ext>
            </a:extLst>
          </p:cNvPr>
          <p:cNvCxnSpPr>
            <a:cxnSpLocks/>
          </p:cNvCxnSpPr>
          <p:nvPr/>
        </p:nvCxnSpPr>
        <p:spPr>
          <a:xfrm flipV="1">
            <a:off x="4114800" y="1600200"/>
            <a:ext cx="1447153" cy="99060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8DF08DBF-5B10-44F3-899B-5EEDD729DE71}"/>
              </a:ext>
            </a:extLst>
          </p:cNvPr>
          <p:cNvCxnSpPr>
            <a:cxnSpLocks/>
          </p:cNvCxnSpPr>
          <p:nvPr/>
        </p:nvCxnSpPr>
        <p:spPr>
          <a:xfrm flipV="1">
            <a:off x="3625792" y="3124200"/>
            <a:ext cx="1859419" cy="115965"/>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925969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childTnLst>
                          </p:cTn>
                        </p:par>
                        <p:par>
                          <p:cTn id="17" fill="hold">
                            <p:stCondLst>
                              <p:cond delay="500"/>
                            </p:stCondLst>
                            <p:childTnLst>
                              <p:par>
                                <p:cTn id="18" presetID="10" presetClass="entr" presetSubtype="0" fill="hold" nodeType="after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fade">
                                      <p:cBhvr>
                                        <p:cTn id="20"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Sourcetype</a:t>
            </a:r>
            <a:endParaRPr lang="en-US" dirty="0"/>
          </a:p>
        </p:txBody>
      </p:sp>
      <p:sp>
        <p:nvSpPr>
          <p:cNvPr id="3" name="Content Placeholder 2"/>
          <p:cNvSpPr>
            <a:spLocks noGrp="1"/>
          </p:cNvSpPr>
          <p:nvPr>
            <p:ph idx="1"/>
          </p:nvPr>
        </p:nvSpPr>
        <p:spPr>
          <a:xfrm>
            <a:off x="1097280" y="1458897"/>
            <a:ext cx="5532120" cy="4410197"/>
          </a:xfrm>
        </p:spPr>
        <p:txBody>
          <a:bodyPr/>
          <a:lstStyle/>
          <a:p>
            <a:r>
              <a:rPr lang="en-US" dirty="0" err="1"/>
              <a:t>Sourcetype</a:t>
            </a:r>
            <a:r>
              <a:rPr lang="en-US" dirty="0"/>
              <a:t> = data classification associated with data input</a:t>
            </a:r>
          </a:p>
          <a:p>
            <a:r>
              <a:rPr lang="en-US" dirty="0"/>
              <a:t>Tells Splunk where important data is &amp; how it’s formatted (e.g. timestamps)</a:t>
            </a:r>
          </a:p>
          <a:p>
            <a:r>
              <a:rPr lang="en-US" dirty="0"/>
              <a:t>Helps differentiate records in search results</a:t>
            </a:r>
          </a:p>
        </p:txBody>
      </p:sp>
      <p:pic>
        <p:nvPicPr>
          <p:cNvPr id="4" name="Picture 3"/>
          <p:cNvPicPr>
            <a:picLocks noChangeAspect="1"/>
          </p:cNvPicPr>
          <p:nvPr/>
        </p:nvPicPr>
        <p:blipFill>
          <a:blip r:embed="rId2"/>
          <a:stretch>
            <a:fillRect/>
          </a:stretch>
        </p:blipFill>
        <p:spPr>
          <a:xfrm>
            <a:off x="6705600" y="319260"/>
            <a:ext cx="4791701" cy="4410197"/>
          </a:xfrm>
          <a:prstGeom prst="rect">
            <a:avLst/>
          </a:prstGeom>
        </p:spPr>
      </p:pic>
    </p:spTree>
    <p:extLst>
      <p:ext uri="{BB962C8B-B14F-4D97-AF65-F5344CB8AC3E}">
        <p14:creationId xmlns:p14="http://schemas.microsoft.com/office/powerpoint/2010/main" val="81647552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Splunk events and fields</a:t>
            </a:r>
            <a:br>
              <a:rPr lang="en-US" sz="3600" dirty="0">
                <a:solidFill>
                  <a:schemeClr val="tx2"/>
                </a:solidFill>
                <a:effectLst/>
                <a:latin typeface="+mj-lt"/>
                <a:ea typeface="+mj-ea"/>
                <a:cs typeface="+mj-cs"/>
              </a:rPr>
            </a:br>
            <a:endParaRPr lang="en-US" dirty="0"/>
          </a:p>
        </p:txBody>
      </p:sp>
      <p:sp>
        <p:nvSpPr>
          <p:cNvPr id="6" name="Content Placeholder 5"/>
          <p:cNvSpPr>
            <a:spLocks noGrp="1"/>
          </p:cNvSpPr>
          <p:nvPr>
            <p:ph idx="1"/>
          </p:nvPr>
        </p:nvSpPr>
        <p:spPr>
          <a:xfrm>
            <a:off x="1097280" y="1845734"/>
            <a:ext cx="8732520" cy="4023360"/>
          </a:xfrm>
        </p:spPr>
        <p:txBody>
          <a:bodyPr/>
          <a:lstStyle/>
          <a:p>
            <a:r>
              <a:rPr lang="en-US" dirty="0"/>
              <a:t>Event = logged record of something that happened</a:t>
            </a:r>
          </a:p>
          <a:p>
            <a:r>
              <a:rPr lang="en-US" dirty="0"/>
              <a:t>Field = an attribute of an event</a:t>
            </a:r>
          </a:p>
        </p:txBody>
      </p:sp>
      <p:pic>
        <p:nvPicPr>
          <p:cNvPr id="2" name="Picture 1"/>
          <p:cNvPicPr>
            <a:picLocks noChangeAspect="1"/>
          </p:cNvPicPr>
          <p:nvPr/>
        </p:nvPicPr>
        <p:blipFill>
          <a:blip r:embed="rId2"/>
          <a:stretch>
            <a:fillRect/>
          </a:stretch>
        </p:blipFill>
        <p:spPr>
          <a:xfrm>
            <a:off x="10210800" y="286603"/>
            <a:ext cx="1223199" cy="5031797"/>
          </a:xfrm>
          <a:prstGeom prst="rect">
            <a:avLst/>
          </a:prstGeom>
        </p:spPr>
      </p:pic>
    </p:spTree>
    <p:extLst>
      <p:ext uri="{BB962C8B-B14F-4D97-AF65-F5344CB8AC3E}">
        <p14:creationId xmlns:p14="http://schemas.microsoft.com/office/powerpoint/2010/main" val="244474814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Default Fields</a:t>
            </a:r>
          </a:p>
        </p:txBody>
      </p:sp>
      <p:sp>
        <p:nvSpPr>
          <p:cNvPr id="3" name="Content Placeholder 2"/>
          <p:cNvSpPr>
            <a:spLocks noGrp="1"/>
          </p:cNvSpPr>
          <p:nvPr>
            <p:ph idx="1"/>
          </p:nvPr>
        </p:nvSpPr>
        <p:spPr/>
        <p:txBody>
          <a:bodyPr/>
          <a:lstStyle/>
          <a:p>
            <a:r>
              <a:rPr lang="en-US" dirty="0"/>
              <a:t>Timestamp</a:t>
            </a:r>
          </a:p>
          <a:p>
            <a:r>
              <a:rPr lang="en-US" dirty="0"/>
              <a:t>Host</a:t>
            </a:r>
          </a:p>
          <a:p>
            <a:r>
              <a:rPr lang="en-US" dirty="0"/>
              <a:t>Index</a:t>
            </a:r>
          </a:p>
          <a:p>
            <a:r>
              <a:rPr lang="en-US" dirty="0"/>
              <a:t>Source</a:t>
            </a:r>
          </a:p>
          <a:p>
            <a:r>
              <a:rPr lang="en-US" dirty="0" err="1"/>
              <a:t>Sourcetype</a:t>
            </a:r>
            <a:endParaRPr lang="en-US" dirty="0"/>
          </a:p>
          <a:p>
            <a:r>
              <a:rPr lang="en-US" dirty="0" err="1"/>
              <a:t>Linecount</a:t>
            </a:r>
            <a:endParaRPr lang="en-US" dirty="0"/>
          </a:p>
        </p:txBody>
      </p:sp>
    </p:spTree>
    <p:extLst>
      <p:ext uri="{BB962C8B-B14F-4D97-AF65-F5344CB8AC3E}">
        <p14:creationId xmlns:p14="http://schemas.microsoft.com/office/powerpoint/2010/main" val="289740498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Extracting new fields</a:t>
            </a:r>
            <a:br>
              <a:rPr lang="en-US" sz="3600" dirty="0">
                <a:solidFill>
                  <a:schemeClr val="tx2"/>
                </a:solidFill>
                <a:effectLst/>
                <a:latin typeface="+mj-lt"/>
                <a:ea typeface="+mj-ea"/>
                <a:cs typeface="+mj-cs"/>
              </a:rPr>
            </a:br>
            <a:br>
              <a:rPr lang="en-US" sz="3600" dirty="0">
                <a:solidFill>
                  <a:schemeClr val="tx2"/>
                </a:solidFill>
                <a:effectLst/>
                <a:latin typeface="+mj-lt"/>
                <a:ea typeface="+mj-ea"/>
                <a:cs typeface="+mj-cs"/>
              </a:rPr>
            </a:br>
            <a:endParaRPr lang="en-US" dirty="0"/>
          </a:p>
        </p:txBody>
      </p:sp>
      <p:sp>
        <p:nvSpPr>
          <p:cNvPr id="6" name="Content Placeholder 5"/>
          <p:cNvSpPr>
            <a:spLocks noGrp="1"/>
          </p:cNvSpPr>
          <p:nvPr>
            <p:ph idx="1"/>
          </p:nvPr>
        </p:nvSpPr>
        <p:spPr>
          <a:xfrm>
            <a:off x="1097280" y="1219200"/>
            <a:ext cx="10058400" cy="4649894"/>
          </a:xfrm>
        </p:spPr>
        <p:txBody>
          <a:bodyPr/>
          <a:lstStyle/>
          <a:p>
            <a:r>
              <a:rPr lang="en-US" dirty="0"/>
              <a:t>Delimited</a:t>
            </a:r>
          </a:p>
          <a:p>
            <a:r>
              <a:rPr lang="en-US" dirty="0"/>
              <a:t>Regular expression</a:t>
            </a:r>
          </a:p>
        </p:txBody>
      </p:sp>
      <p:pic>
        <p:nvPicPr>
          <p:cNvPr id="2" name="Picture 1"/>
          <p:cNvPicPr>
            <a:picLocks noChangeAspect="1"/>
          </p:cNvPicPr>
          <p:nvPr/>
        </p:nvPicPr>
        <p:blipFill>
          <a:blip r:embed="rId2"/>
          <a:stretch>
            <a:fillRect/>
          </a:stretch>
        </p:blipFill>
        <p:spPr>
          <a:xfrm>
            <a:off x="1017659" y="2533572"/>
            <a:ext cx="9040741" cy="1734504"/>
          </a:xfrm>
          <a:prstGeom prst="rect">
            <a:avLst/>
          </a:prstGeom>
        </p:spPr>
      </p:pic>
      <p:pic>
        <p:nvPicPr>
          <p:cNvPr id="5" name="Picture 4">
            <a:extLst>
              <a:ext uri="{FF2B5EF4-FFF2-40B4-BE49-F238E27FC236}">
                <a16:creationId xmlns:a16="http://schemas.microsoft.com/office/drawing/2014/main" id="{4E6359D7-E9E2-4154-9FA6-387BCBEE9C56}"/>
              </a:ext>
            </a:extLst>
          </p:cNvPr>
          <p:cNvPicPr>
            <a:picLocks noChangeAspect="1"/>
          </p:cNvPicPr>
          <p:nvPr/>
        </p:nvPicPr>
        <p:blipFill>
          <a:blip r:embed="rId3"/>
          <a:stretch>
            <a:fillRect/>
          </a:stretch>
        </p:blipFill>
        <p:spPr>
          <a:xfrm>
            <a:off x="2057400" y="3733800"/>
            <a:ext cx="8769100" cy="1708091"/>
          </a:xfrm>
          <a:prstGeom prst="rect">
            <a:avLst/>
          </a:prstGeom>
        </p:spPr>
      </p:pic>
    </p:spTree>
    <p:extLst>
      <p:ext uri="{BB962C8B-B14F-4D97-AF65-F5344CB8AC3E}">
        <p14:creationId xmlns:p14="http://schemas.microsoft.com/office/powerpoint/2010/main" val="39582051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Lab 2: Bringing In Data</a:t>
            </a:r>
          </a:p>
        </p:txBody>
      </p:sp>
      <p:sp>
        <p:nvSpPr>
          <p:cNvPr id="4" name="Text Placeholder 3"/>
          <p:cNvSpPr>
            <a:spLocks noGrp="1"/>
          </p:cNvSpPr>
          <p:nvPr>
            <p:ph type="body" sz="quarter" idx="10"/>
          </p:nvPr>
        </p:nvSpPr>
        <p:spPr/>
        <p:txBody>
          <a:bodyPr/>
          <a:lstStyle/>
          <a:p>
            <a:pPr algn="l"/>
            <a:r>
              <a:rPr lang="en-US" sz="2400" dirty="0"/>
              <a:t>Estimated Duration: 30 minutes</a:t>
            </a:r>
          </a:p>
        </p:txBody>
      </p:sp>
      <p:pic>
        <p:nvPicPr>
          <p:cNvPr id="1026" name="Picture 2">
            <a:extLst>
              <a:ext uri="{FF2B5EF4-FFF2-40B4-BE49-F238E27FC236}">
                <a16:creationId xmlns:a16="http://schemas.microsoft.com/office/drawing/2014/main" id="{BC527294-849F-5442-BFA7-274887E864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98100" y="372762"/>
            <a:ext cx="1231900" cy="15240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0FE7B45C-258E-9E4D-9835-2781A9423B2B}"/>
              </a:ext>
            </a:extLst>
          </p:cNvPr>
          <p:cNvSpPr txBox="1"/>
          <p:nvPr/>
        </p:nvSpPr>
        <p:spPr>
          <a:xfrm>
            <a:off x="609600" y="5100935"/>
            <a:ext cx="4343400" cy="923330"/>
          </a:xfrm>
          <a:prstGeom prst="rect">
            <a:avLst/>
          </a:prstGeom>
          <a:solidFill>
            <a:schemeClr val="bg1"/>
          </a:solidFill>
          <a:ln>
            <a:solidFill>
              <a:schemeClr val="accent1"/>
            </a:solidFill>
          </a:ln>
        </p:spPr>
        <p:txBody>
          <a:bodyPr wrap="square" rtlCol="0">
            <a:spAutoFit/>
          </a:bodyPr>
          <a:lstStyle/>
          <a:p>
            <a:r>
              <a:rPr lang="en-US" dirty="0"/>
              <a:t>Questions? Comments?</a:t>
            </a:r>
          </a:p>
          <a:p>
            <a:r>
              <a:rPr lang="en-US" dirty="0"/>
              <a:t>Dan’s cell phone: (413) 455-0856</a:t>
            </a:r>
          </a:p>
          <a:p>
            <a:r>
              <a:rPr lang="en-US" dirty="0"/>
              <a:t>Dan’s email: </a:t>
            </a:r>
            <a:r>
              <a:rPr lang="en-US" dirty="0">
                <a:hlinkClick r:id="rId3"/>
              </a:rPr>
              <a:t>danc@onlc.com</a:t>
            </a:r>
            <a:endParaRPr lang="en-US" dirty="0"/>
          </a:p>
        </p:txBody>
      </p:sp>
      <p:graphicFrame>
        <p:nvGraphicFramePr>
          <p:cNvPr id="8" name="Table 7">
            <a:extLst>
              <a:ext uri="{FF2B5EF4-FFF2-40B4-BE49-F238E27FC236}">
                <a16:creationId xmlns:a16="http://schemas.microsoft.com/office/drawing/2014/main" id="{94D336AD-7EAA-2E40-8B8E-A6D9098F9FD3}"/>
              </a:ext>
            </a:extLst>
          </p:cNvPr>
          <p:cNvGraphicFramePr>
            <a:graphicFrameLocks noGrp="1"/>
          </p:cNvGraphicFramePr>
          <p:nvPr>
            <p:extLst>
              <p:ext uri="{D42A27DB-BD31-4B8C-83A1-F6EECF244321}">
                <p14:modId xmlns:p14="http://schemas.microsoft.com/office/powerpoint/2010/main" val="1666199421"/>
              </p:ext>
            </p:extLst>
          </p:nvPr>
        </p:nvGraphicFramePr>
        <p:xfrm>
          <a:off x="6172200" y="2169160"/>
          <a:ext cx="2895600" cy="2519680"/>
        </p:xfrm>
        <a:graphic>
          <a:graphicData uri="http://schemas.openxmlformats.org/drawingml/2006/table">
            <a:tbl>
              <a:tblPr/>
              <a:tblGrid>
                <a:gridCol w="1022835">
                  <a:extLst>
                    <a:ext uri="{9D8B030D-6E8A-4147-A177-3AD203B41FA5}">
                      <a16:colId xmlns:a16="http://schemas.microsoft.com/office/drawing/2014/main" val="2118719850"/>
                    </a:ext>
                  </a:extLst>
                </a:gridCol>
                <a:gridCol w="1872765">
                  <a:extLst>
                    <a:ext uri="{9D8B030D-6E8A-4147-A177-3AD203B41FA5}">
                      <a16:colId xmlns:a16="http://schemas.microsoft.com/office/drawing/2014/main" val="3880995776"/>
                    </a:ext>
                  </a:extLst>
                </a:gridCol>
              </a:tblGrid>
              <a:tr h="0">
                <a:tc>
                  <a:txBody>
                    <a:bodyPr/>
                    <a:lstStyle/>
                    <a:p>
                      <a:pPr fontAlgn="t"/>
                      <a:r>
                        <a:rPr lang="en-US" sz="1400">
                          <a:effectLst/>
                        </a:rPr>
                        <a:t>field1:</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fontAlgn="t"/>
                      <a:r>
                        <a:rPr lang="en-US" sz="1400">
                          <a:effectLst/>
                        </a:rPr>
                        <a:t>datetime</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extLst>
                  <a:ext uri="{0D108BD9-81ED-4DB2-BD59-A6C34878D82A}">
                    <a16:rowId xmlns:a16="http://schemas.microsoft.com/office/drawing/2014/main" val="3003656717"/>
                  </a:ext>
                </a:extLst>
              </a:tr>
              <a:tr h="0">
                <a:tc>
                  <a:txBody>
                    <a:bodyPr/>
                    <a:lstStyle/>
                    <a:p>
                      <a:pPr fontAlgn="t"/>
                      <a:r>
                        <a:rPr lang="en-US" sz="1400">
                          <a:effectLst/>
                        </a:rPr>
                        <a:t>field2:</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fontAlgn="t"/>
                      <a:r>
                        <a:rPr lang="en-US" sz="1400">
                          <a:effectLst/>
                        </a:rPr>
                        <a:t>server_ip</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extLst>
                  <a:ext uri="{0D108BD9-81ED-4DB2-BD59-A6C34878D82A}">
                    <a16:rowId xmlns:a16="http://schemas.microsoft.com/office/drawing/2014/main" val="3217206507"/>
                  </a:ext>
                </a:extLst>
              </a:tr>
              <a:tr h="0">
                <a:tc>
                  <a:txBody>
                    <a:bodyPr/>
                    <a:lstStyle/>
                    <a:p>
                      <a:pPr fontAlgn="t"/>
                      <a:r>
                        <a:rPr lang="en-US" sz="1400">
                          <a:effectLst/>
                        </a:rPr>
                        <a:t>field3:</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fontAlgn="t"/>
                      <a:r>
                        <a:rPr lang="en-US" sz="1400">
                          <a:effectLst/>
                        </a:rPr>
                        <a:t>http_method</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extLst>
                  <a:ext uri="{0D108BD9-81ED-4DB2-BD59-A6C34878D82A}">
                    <a16:rowId xmlns:a16="http://schemas.microsoft.com/office/drawing/2014/main" val="4084020535"/>
                  </a:ext>
                </a:extLst>
              </a:tr>
              <a:tr h="0">
                <a:tc>
                  <a:txBody>
                    <a:bodyPr/>
                    <a:lstStyle/>
                    <a:p>
                      <a:pPr fontAlgn="t"/>
                      <a:r>
                        <a:rPr lang="en-US" sz="1400">
                          <a:effectLst/>
                        </a:rPr>
                        <a:t>field4:</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fontAlgn="t"/>
                      <a:r>
                        <a:rPr lang="en-US" sz="1400">
                          <a:effectLst/>
                        </a:rPr>
                        <a:t>http_uri</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extLst>
                  <a:ext uri="{0D108BD9-81ED-4DB2-BD59-A6C34878D82A}">
                    <a16:rowId xmlns:a16="http://schemas.microsoft.com/office/drawing/2014/main" val="983637637"/>
                  </a:ext>
                </a:extLst>
              </a:tr>
              <a:tr h="0">
                <a:tc>
                  <a:txBody>
                    <a:bodyPr/>
                    <a:lstStyle/>
                    <a:p>
                      <a:pPr fontAlgn="t"/>
                      <a:r>
                        <a:rPr lang="en-US" sz="1400">
                          <a:effectLst/>
                        </a:rPr>
                        <a:t>field8:</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fontAlgn="t"/>
                      <a:r>
                        <a:rPr lang="en-US" sz="1400">
                          <a:effectLst/>
                        </a:rPr>
                        <a:t>client_ip</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extLst>
                  <a:ext uri="{0D108BD9-81ED-4DB2-BD59-A6C34878D82A}">
                    <a16:rowId xmlns:a16="http://schemas.microsoft.com/office/drawing/2014/main" val="1999335948"/>
                  </a:ext>
                </a:extLst>
              </a:tr>
              <a:tr h="0">
                <a:tc>
                  <a:txBody>
                    <a:bodyPr/>
                    <a:lstStyle/>
                    <a:p>
                      <a:pPr fontAlgn="t"/>
                      <a:r>
                        <a:rPr lang="en-US" sz="1400">
                          <a:effectLst/>
                        </a:rPr>
                        <a:t>field9:</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fontAlgn="t"/>
                      <a:r>
                        <a:rPr lang="en-US" sz="1400">
                          <a:effectLst/>
                        </a:rPr>
                        <a:t>http_user_agent</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extLst>
                  <a:ext uri="{0D108BD9-81ED-4DB2-BD59-A6C34878D82A}">
                    <a16:rowId xmlns:a16="http://schemas.microsoft.com/office/drawing/2014/main" val="1711749308"/>
                  </a:ext>
                </a:extLst>
              </a:tr>
              <a:tr h="0">
                <a:tc>
                  <a:txBody>
                    <a:bodyPr/>
                    <a:lstStyle/>
                    <a:p>
                      <a:pPr fontAlgn="t"/>
                      <a:r>
                        <a:rPr lang="en-US" sz="1400">
                          <a:effectLst/>
                        </a:rPr>
                        <a:t>field10:</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fontAlgn="t"/>
                      <a:r>
                        <a:rPr lang="en-US" sz="1400" dirty="0" err="1">
                          <a:effectLst/>
                        </a:rPr>
                        <a:t>http_status_code</a:t>
                      </a:r>
                      <a:endParaRPr lang="en-US" sz="1400" dirty="0">
                        <a:effectLst/>
                      </a:endParaRP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extLst>
                  <a:ext uri="{0D108BD9-81ED-4DB2-BD59-A6C34878D82A}">
                    <a16:rowId xmlns:a16="http://schemas.microsoft.com/office/drawing/2014/main" val="411471651"/>
                  </a:ext>
                </a:extLst>
              </a:tr>
              <a:tr h="0">
                <a:tc>
                  <a:txBody>
                    <a:bodyPr/>
                    <a:lstStyle/>
                    <a:p>
                      <a:pPr fontAlgn="t"/>
                      <a:r>
                        <a:rPr lang="en-US" sz="1400">
                          <a:effectLst/>
                        </a:rPr>
                        <a:t>field14:</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fontAlgn="t"/>
                      <a:r>
                        <a:rPr lang="en-US" sz="1400" dirty="0" err="1">
                          <a:effectLst/>
                        </a:rPr>
                        <a:t>http_response_time</a:t>
                      </a:r>
                      <a:endParaRPr lang="en-US" sz="1400" dirty="0">
                        <a:effectLst/>
                      </a:endParaRP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extLst>
                  <a:ext uri="{0D108BD9-81ED-4DB2-BD59-A6C34878D82A}">
                    <a16:rowId xmlns:a16="http://schemas.microsoft.com/office/drawing/2014/main" val="3633078779"/>
                  </a:ext>
                </a:extLst>
              </a:tr>
            </a:tbl>
          </a:graphicData>
        </a:graphic>
      </p:graphicFrame>
      <p:sp>
        <p:nvSpPr>
          <p:cNvPr id="9" name="Rectangle 2">
            <a:extLst>
              <a:ext uri="{FF2B5EF4-FFF2-40B4-BE49-F238E27FC236}">
                <a16:creationId xmlns:a16="http://schemas.microsoft.com/office/drawing/2014/main" id="{761004A6-1671-204B-8F05-A613913462A6}"/>
              </a:ext>
            </a:extLst>
          </p:cNvPr>
          <p:cNvSpPr>
            <a:spLocks noGrp="1" noChangeArrowheads="1"/>
          </p:cNvSpPr>
          <p:nvPr>
            <p:ph type="subTitle" idx="1"/>
          </p:nvPr>
        </p:nvSpPr>
        <p:spPr bwMode="auto">
          <a:xfrm>
            <a:off x="761999" y="2197896"/>
            <a:ext cx="5334001" cy="24622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effectLst/>
                <a:latin typeface="Calibri" panose="020F0502020204030204" pitchFamily="34" charset="0"/>
              </a:rPr>
              <a:t>Creating Indexes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effectLst/>
                <a:latin typeface="Calibri" panose="020F0502020204030204" pitchFamily="34" charset="0"/>
              </a:rPr>
              <a:t>Pages 37-40</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effectLst/>
                <a:latin typeface="Calibri" panose="020F0502020204030204" pitchFamily="34" charset="0"/>
              </a:rPr>
              <a:t> </a:t>
            </a:r>
            <a:endParaRPr kumimoji="0" lang="en-US" altLang="en-US" sz="1600" b="1"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effectLst/>
                <a:latin typeface="Calibri" panose="020F0502020204030204" pitchFamily="34" charset="0"/>
              </a:rPr>
              <a:t>Log Files as Data Input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effectLst/>
                <a:latin typeface="Calibri" panose="020F0502020204030204" pitchFamily="34" charset="0"/>
              </a:rPr>
              <a:t>Pages 41-45</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effectLst/>
                <a:latin typeface="Calibri" panose="020F0502020204030204" pitchFamily="34" charset="0"/>
              </a:rPr>
              <a:t> </a:t>
            </a:r>
            <a:endParaRPr kumimoji="0" lang="en-US" altLang="en-US" sz="1600" b="1"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effectLst/>
                <a:latin typeface="Calibri" panose="020F0502020204030204" pitchFamily="34" charset="0"/>
              </a:rPr>
              <a:t>Extracting New Fields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effectLst/>
                <a:latin typeface="Calibri" panose="020F0502020204030204" pitchFamily="34" charset="0"/>
              </a:rPr>
              <a:t>Pages 46-51</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effectLst/>
                <a:latin typeface="Calibri" panose="020F0502020204030204" pitchFamily="34" charset="0"/>
              </a:rPr>
              <a:t>!! NOTE: </a:t>
            </a:r>
            <a:r>
              <a:rPr kumimoji="0" lang="en-US" altLang="en-US" sz="1400" b="0" i="0" u="none" strike="noStrike" cap="none" normalizeH="0" baseline="0" dirty="0">
                <a:ln>
                  <a:noFill/>
                </a:ln>
                <a:effectLst/>
                <a:latin typeface="Calibri" panose="020F0502020204030204" pitchFamily="34" charset="0"/>
              </a:rPr>
              <a:t>The field list in step 5 on page 49 is incorrect. See the table at the right for the correct values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effectLst/>
                <a:latin typeface="Calibri" panose="020F0502020204030204" pitchFamily="34" charset="0"/>
              </a:rPr>
              <a:t> </a:t>
            </a:r>
          </a:p>
        </p:txBody>
      </p:sp>
    </p:spTree>
    <p:extLst>
      <p:ext uri="{BB962C8B-B14F-4D97-AF65-F5344CB8AC3E}">
        <p14:creationId xmlns:p14="http://schemas.microsoft.com/office/powerpoint/2010/main" val="181852491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Module 3: Search Processing Language</a:t>
            </a:r>
          </a:p>
        </p:txBody>
      </p:sp>
    </p:spTree>
    <p:extLst>
      <p:ext uri="{BB962C8B-B14F-4D97-AF65-F5344CB8AC3E}">
        <p14:creationId xmlns:p14="http://schemas.microsoft.com/office/powerpoint/2010/main" val="11008814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b="1" dirty="0">
                <a:solidFill>
                  <a:schemeClr val="tx2"/>
                </a:solidFill>
                <a:effectLst/>
                <a:latin typeface="+mj-lt"/>
                <a:ea typeface="+mj-ea"/>
                <a:cs typeface="+mj-cs"/>
              </a:rPr>
              <a:t>Search Processing Language</a:t>
            </a:r>
            <a:br>
              <a:rPr lang="en-US" sz="3600" dirty="0">
                <a:solidFill>
                  <a:schemeClr val="tx2"/>
                </a:solidFill>
                <a:effectLst/>
                <a:latin typeface="+mj-lt"/>
                <a:ea typeface="+mj-ea"/>
                <a:cs typeface="+mj-cs"/>
              </a:rPr>
            </a:br>
            <a:endParaRPr lang="en-US" dirty="0"/>
          </a:p>
        </p:txBody>
      </p:sp>
      <p:sp>
        <p:nvSpPr>
          <p:cNvPr id="6" name="Content Placeholder 5"/>
          <p:cNvSpPr>
            <a:spLocks noGrp="1"/>
          </p:cNvSpPr>
          <p:nvPr>
            <p:ph idx="1"/>
          </p:nvPr>
        </p:nvSpPr>
        <p:spPr/>
        <p:txBody>
          <a:bodyPr/>
          <a:lstStyle/>
          <a:p>
            <a:r>
              <a:rPr lang="en-US" dirty="0"/>
              <a:t>Anatomy of a search</a:t>
            </a:r>
          </a:p>
          <a:p>
            <a:r>
              <a:rPr lang="en-US" dirty="0"/>
              <a:t>Search pipeline</a:t>
            </a:r>
          </a:p>
          <a:p>
            <a:r>
              <a:rPr lang="en-US" dirty="0"/>
              <a:t>Time Modifiers</a:t>
            </a:r>
          </a:p>
          <a:p>
            <a:r>
              <a:rPr lang="en-US" dirty="0"/>
              <a:t>Filtering Searches</a:t>
            </a:r>
          </a:p>
          <a:p>
            <a:r>
              <a:rPr lang="en-US" dirty="0"/>
              <a:t>Search commands: stats, top/rare, chart, </a:t>
            </a:r>
            <a:r>
              <a:rPr lang="en-US" dirty="0" err="1"/>
              <a:t>timechart</a:t>
            </a:r>
            <a:r>
              <a:rPr lang="en-US" dirty="0"/>
              <a:t>, </a:t>
            </a:r>
            <a:r>
              <a:rPr lang="en-US" dirty="0" err="1"/>
              <a:t>eval</a:t>
            </a:r>
            <a:r>
              <a:rPr lang="en-US" dirty="0"/>
              <a:t>, rex</a:t>
            </a:r>
          </a:p>
        </p:txBody>
      </p:sp>
    </p:spTree>
    <p:extLst>
      <p:ext uri="{BB962C8B-B14F-4D97-AF65-F5344CB8AC3E}">
        <p14:creationId xmlns:p14="http://schemas.microsoft.com/office/powerpoint/2010/main" val="229192380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Anatomy of a search</a:t>
            </a:r>
            <a:br>
              <a:rPr lang="en-US" sz="3600" dirty="0">
                <a:solidFill>
                  <a:schemeClr val="tx2"/>
                </a:solidFill>
                <a:effectLst/>
                <a:latin typeface="+mj-lt"/>
                <a:ea typeface="+mj-ea"/>
                <a:cs typeface="+mj-cs"/>
              </a:rPr>
            </a:br>
            <a:endParaRPr lang="en-US" dirty="0"/>
          </a:p>
        </p:txBody>
      </p:sp>
      <p:sp>
        <p:nvSpPr>
          <p:cNvPr id="6" name="Content Placeholder 5"/>
          <p:cNvSpPr>
            <a:spLocks noGrp="1"/>
          </p:cNvSpPr>
          <p:nvPr>
            <p:ph idx="1"/>
          </p:nvPr>
        </p:nvSpPr>
        <p:spPr/>
        <p:txBody>
          <a:bodyPr/>
          <a:lstStyle/>
          <a:p>
            <a:r>
              <a:rPr lang="en-US" dirty="0"/>
              <a:t>SPL=Search Processing Language</a:t>
            </a:r>
          </a:p>
          <a:p>
            <a:pPr lvl="1"/>
            <a:r>
              <a:rPr lang="en-US" dirty="0"/>
              <a:t>Based on Unix pipeline &amp; SQL</a:t>
            </a:r>
          </a:p>
          <a:p>
            <a:r>
              <a:rPr lang="en-US" dirty="0"/>
              <a:t>Extract, filter, group &amp; summarize</a:t>
            </a:r>
          </a:p>
          <a:p>
            <a:r>
              <a:rPr lang="en-US" dirty="0"/>
              <a:t>Supports regular expressions</a:t>
            </a:r>
          </a:p>
        </p:txBody>
      </p:sp>
    </p:spTree>
    <p:extLst>
      <p:ext uri="{BB962C8B-B14F-4D97-AF65-F5344CB8AC3E}">
        <p14:creationId xmlns:p14="http://schemas.microsoft.com/office/powerpoint/2010/main" val="20077513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96540" y="0"/>
            <a:ext cx="9014260" cy="740664"/>
          </a:xfrm>
        </p:spPr>
        <p:txBody>
          <a:bodyPr/>
          <a:lstStyle/>
          <a:p>
            <a:r>
              <a:rPr lang="en-US" dirty="0"/>
              <a:t>Housekeeping</a:t>
            </a:r>
          </a:p>
        </p:txBody>
      </p:sp>
      <p:sp>
        <p:nvSpPr>
          <p:cNvPr id="3" name="Text Placeholder 2"/>
          <p:cNvSpPr>
            <a:spLocks noGrp="1"/>
          </p:cNvSpPr>
          <p:nvPr>
            <p:ph type="body" sz="quarter" idx="13"/>
          </p:nvPr>
        </p:nvSpPr>
        <p:spPr>
          <a:xfrm>
            <a:off x="1196540" y="1037063"/>
            <a:ext cx="8229600" cy="5241074"/>
          </a:xfrm>
        </p:spPr>
        <p:txBody>
          <a:bodyPr/>
          <a:lstStyle/>
          <a:p>
            <a:pPr>
              <a:spcBef>
                <a:spcPts val="0"/>
              </a:spcBef>
              <a:spcAft>
                <a:spcPts val="600"/>
              </a:spcAft>
            </a:pPr>
            <a:r>
              <a:rPr lang="en-US" sz="2000" dirty="0"/>
              <a:t>Class hours: 10:00-16:45</a:t>
            </a:r>
          </a:p>
          <a:p>
            <a:pPr>
              <a:spcBef>
                <a:spcPts val="0"/>
              </a:spcBef>
              <a:spcAft>
                <a:spcPts val="600"/>
              </a:spcAft>
            </a:pPr>
            <a:r>
              <a:rPr lang="en-US" sz="2000" dirty="0"/>
              <a:t>A.M./P.M. Breaks: 15 min.</a:t>
            </a:r>
          </a:p>
          <a:p>
            <a:pPr>
              <a:spcBef>
                <a:spcPts val="0"/>
              </a:spcBef>
              <a:spcAft>
                <a:spcPts val="600"/>
              </a:spcAft>
            </a:pPr>
            <a:r>
              <a:rPr lang="en-US" sz="2000" dirty="0"/>
              <a:t>Lunch Break: 1 hr.</a:t>
            </a:r>
          </a:p>
          <a:p>
            <a:pPr>
              <a:spcBef>
                <a:spcPts val="0"/>
              </a:spcBef>
              <a:spcAft>
                <a:spcPts val="600"/>
              </a:spcAft>
            </a:pPr>
            <a:r>
              <a:rPr lang="en-US" sz="2000" dirty="0"/>
              <a:t>ONLC </a:t>
            </a:r>
            <a:r>
              <a:rPr lang="en-US" sz="2000" dirty="0" err="1"/>
              <a:t>Wifi</a:t>
            </a:r>
            <a:r>
              <a:rPr lang="en-US" sz="2000" dirty="0"/>
              <a:t> access code (if present): 0123456789</a:t>
            </a:r>
          </a:p>
          <a:p>
            <a:pPr>
              <a:spcBef>
                <a:spcPts val="0"/>
              </a:spcBef>
              <a:spcAft>
                <a:spcPts val="600"/>
              </a:spcAft>
            </a:pPr>
            <a:r>
              <a:rPr lang="en-US" sz="2000" dirty="0"/>
              <a:t>If you need anything, </a:t>
            </a:r>
            <a:r>
              <a:rPr lang="en-US" sz="2000" i="1" dirty="0"/>
              <a:t>please</a:t>
            </a:r>
            <a:r>
              <a:rPr lang="en-US" sz="2000" dirty="0"/>
              <a:t> let us know!</a:t>
            </a:r>
          </a:p>
          <a:p>
            <a:endParaRPr lang="en-CA" sz="2400" dirty="0"/>
          </a:p>
          <a:p>
            <a:endParaRPr lang="en-US" sz="2400" dirty="0"/>
          </a:p>
        </p:txBody>
      </p:sp>
      <p:grpSp>
        <p:nvGrpSpPr>
          <p:cNvPr id="4" name="Group 3"/>
          <p:cNvGrpSpPr/>
          <p:nvPr/>
        </p:nvGrpSpPr>
        <p:grpSpPr>
          <a:xfrm>
            <a:off x="7924800" y="1371600"/>
            <a:ext cx="2767989" cy="3186795"/>
            <a:chOff x="5438950" y="1438007"/>
            <a:chExt cx="2767989" cy="3186795"/>
          </a:xfrm>
        </p:grpSpPr>
        <p:pic>
          <p:nvPicPr>
            <p:cNvPr id="6" name="Picture 5"/>
            <p:cNvPicPr>
              <a:picLocks noChangeAspect="1"/>
            </p:cNvPicPr>
            <p:nvPr/>
          </p:nvPicPr>
          <p:blipFill>
            <a:blip r:embed="rId3"/>
            <a:stretch>
              <a:fillRect/>
            </a:stretch>
          </p:blipFill>
          <p:spPr>
            <a:xfrm>
              <a:off x="5545829" y="1921468"/>
              <a:ext cx="1202732" cy="1202732"/>
            </a:xfrm>
            <a:prstGeom prst="rect">
              <a:avLst/>
            </a:prstGeom>
          </p:spPr>
        </p:pic>
        <p:pic>
          <p:nvPicPr>
            <p:cNvPr id="32" name="Picture 31"/>
            <p:cNvPicPr>
              <a:picLocks noChangeAspect="1"/>
            </p:cNvPicPr>
            <p:nvPr/>
          </p:nvPicPr>
          <p:blipFill>
            <a:blip r:embed="rId4"/>
            <a:stretch>
              <a:fillRect/>
            </a:stretch>
          </p:blipFill>
          <p:spPr>
            <a:xfrm>
              <a:off x="7124064" y="1438007"/>
              <a:ext cx="1082875" cy="1686193"/>
            </a:xfrm>
            <a:prstGeom prst="rect">
              <a:avLst/>
            </a:prstGeom>
          </p:spPr>
        </p:pic>
        <p:grpSp>
          <p:nvGrpSpPr>
            <p:cNvPr id="39" name="Group 38"/>
            <p:cNvGrpSpPr>
              <a:grpSpLocks noChangeAspect="1"/>
            </p:cNvGrpSpPr>
            <p:nvPr/>
          </p:nvGrpSpPr>
          <p:grpSpPr>
            <a:xfrm>
              <a:off x="5438950" y="3363329"/>
              <a:ext cx="1424169" cy="1015708"/>
              <a:chOff x="975600" y="4290620"/>
              <a:chExt cx="2006088" cy="1430728"/>
            </a:xfrm>
          </p:grpSpPr>
          <p:grpSp>
            <p:nvGrpSpPr>
              <p:cNvPr id="40" name="Group 39"/>
              <p:cNvGrpSpPr>
                <a:grpSpLocks noChangeAspect="1"/>
              </p:cNvGrpSpPr>
              <p:nvPr/>
            </p:nvGrpSpPr>
            <p:grpSpPr>
              <a:xfrm>
                <a:off x="975600" y="4290620"/>
                <a:ext cx="2006088" cy="1430728"/>
                <a:chOff x="1918853" y="3044496"/>
                <a:chExt cx="666391" cy="475141"/>
              </a:xfrm>
            </p:grpSpPr>
            <p:sp>
              <p:nvSpPr>
                <p:cNvPr id="42" name="Round Same Side Corner Rectangle 11"/>
                <p:cNvSpPr/>
                <p:nvPr/>
              </p:nvSpPr>
              <p:spPr>
                <a:xfrm>
                  <a:off x="1970085" y="3044496"/>
                  <a:ext cx="564520" cy="361776"/>
                </a:xfrm>
                <a:custGeom>
                  <a:avLst/>
                  <a:gdLst/>
                  <a:ahLst/>
                  <a:cxnLst/>
                  <a:rect l="l" t="t" r="r" b="b"/>
                  <a:pathLst>
                    <a:path w="564520" h="361776">
                      <a:moveTo>
                        <a:pt x="21117" y="19360"/>
                      </a:moveTo>
                      <a:lnTo>
                        <a:pt x="21117" y="345592"/>
                      </a:lnTo>
                      <a:lnTo>
                        <a:pt x="543404" y="345592"/>
                      </a:lnTo>
                      <a:lnTo>
                        <a:pt x="543404" y="19360"/>
                      </a:lnTo>
                      <a:close/>
                      <a:moveTo>
                        <a:pt x="17539" y="0"/>
                      </a:moveTo>
                      <a:lnTo>
                        <a:pt x="546981" y="0"/>
                      </a:lnTo>
                      <a:cubicBezTo>
                        <a:pt x="556668" y="0"/>
                        <a:pt x="564520" y="7852"/>
                        <a:pt x="564520" y="17539"/>
                      </a:cubicBezTo>
                      <a:lnTo>
                        <a:pt x="564520" y="361776"/>
                      </a:lnTo>
                      <a:lnTo>
                        <a:pt x="0" y="361776"/>
                      </a:lnTo>
                      <a:lnTo>
                        <a:pt x="0" y="17539"/>
                      </a:lnTo>
                      <a:cubicBezTo>
                        <a:pt x="0" y="7852"/>
                        <a:pt x="7852" y="0"/>
                        <a:pt x="17539" y="0"/>
                      </a:cubicBezTo>
                      <a:close/>
                    </a:path>
                  </a:pathLst>
                </a:custGeom>
                <a:solidFill>
                  <a:srgbClr val="008A00"/>
                </a:solidFill>
                <a:ln w="25400" cap="flat" cmpd="sng" algn="ctr">
                  <a:noFill/>
                  <a:prstDash val="solid"/>
                </a:ln>
                <a:effectLst/>
              </p:spPr>
              <p:txBody>
                <a:bodyPr rtlCol="0" anchor="ctr"/>
                <a:lstStyle/>
                <a:p>
                  <a:pPr algn="ctr" defTabSz="914400">
                    <a:defRPr/>
                  </a:pPr>
                  <a:endParaRPr lang="en-US" kern="0" dirty="0">
                    <a:solidFill>
                      <a:sysClr val="window" lastClr="FFFFFF"/>
                    </a:solidFill>
                    <a:latin typeface="Segoe"/>
                  </a:endParaRPr>
                </a:p>
              </p:txBody>
            </p:sp>
            <p:sp>
              <p:nvSpPr>
                <p:cNvPr id="43" name="Trapezoid 12"/>
                <p:cNvSpPr/>
                <p:nvPr/>
              </p:nvSpPr>
              <p:spPr>
                <a:xfrm>
                  <a:off x="1918853" y="3419324"/>
                  <a:ext cx="666391" cy="72881"/>
                </a:xfrm>
                <a:custGeom>
                  <a:avLst/>
                  <a:gdLst/>
                  <a:ahLst/>
                  <a:cxnLst/>
                  <a:rect l="l" t="t" r="r" b="b"/>
                  <a:pathLst>
                    <a:path w="666391" h="84127">
                      <a:moveTo>
                        <a:pt x="257990" y="52557"/>
                      </a:moveTo>
                      <a:lnTo>
                        <a:pt x="241755" y="79989"/>
                      </a:lnTo>
                      <a:lnTo>
                        <a:pt x="424635" y="79989"/>
                      </a:lnTo>
                      <a:lnTo>
                        <a:pt x="408400" y="52557"/>
                      </a:lnTo>
                      <a:close/>
                      <a:moveTo>
                        <a:pt x="49787" y="0"/>
                      </a:moveTo>
                      <a:lnTo>
                        <a:pt x="616604" y="0"/>
                      </a:lnTo>
                      <a:lnTo>
                        <a:pt x="666391" y="84127"/>
                      </a:lnTo>
                      <a:lnTo>
                        <a:pt x="0" y="84127"/>
                      </a:lnTo>
                      <a:close/>
                    </a:path>
                  </a:pathLst>
                </a:custGeom>
                <a:solidFill>
                  <a:srgbClr val="008A00"/>
                </a:solidFill>
                <a:ln w="25400" cap="flat" cmpd="sng" algn="ctr">
                  <a:noFill/>
                  <a:prstDash val="solid"/>
                </a:ln>
                <a:effectLst/>
              </p:spPr>
              <p:txBody>
                <a:bodyPr rtlCol="0" anchor="ctr"/>
                <a:lstStyle/>
                <a:p>
                  <a:pPr algn="ctr" defTabSz="914400">
                    <a:defRPr/>
                  </a:pPr>
                  <a:endParaRPr lang="en-US" kern="0" dirty="0">
                    <a:solidFill>
                      <a:sysClr val="window" lastClr="FFFFFF"/>
                    </a:solidFill>
                    <a:latin typeface="Segoe"/>
                  </a:endParaRPr>
                </a:p>
              </p:txBody>
            </p:sp>
            <p:sp>
              <p:nvSpPr>
                <p:cNvPr id="44" name="Rectangle 43"/>
                <p:cNvSpPr/>
                <p:nvPr/>
              </p:nvSpPr>
              <p:spPr>
                <a:xfrm>
                  <a:off x="1919446" y="3492205"/>
                  <a:ext cx="665798" cy="27432"/>
                </a:xfrm>
                <a:prstGeom prst="rect">
                  <a:avLst/>
                </a:prstGeom>
                <a:solidFill>
                  <a:srgbClr val="008A00"/>
                </a:solidFill>
                <a:ln w="25400" cap="flat" cmpd="sng" algn="ctr">
                  <a:noFill/>
                  <a:prstDash val="solid"/>
                </a:ln>
                <a:effectLst/>
              </p:spPr>
              <p:txBody>
                <a:bodyPr rtlCol="0" anchor="ctr"/>
                <a:lstStyle/>
                <a:p>
                  <a:pPr algn="ctr" defTabSz="914400">
                    <a:defRPr/>
                  </a:pPr>
                  <a:endParaRPr lang="en-US" kern="0" dirty="0">
                    <a:solidFill>
                      <a:sysClr val="window" lastClr="FFFFFF"/>
                    </a:solidFill>
                    <a:latin typeface="Segoe"/>
                  </a:endParaRPr>
                </a:p>
              </p:txBody>
            </p:sp>
          </p:grpSp>
          <p:sp>
            <p:nvSpPr>
              <p:cNvPr id="41" name="Rectangle 40"/>
              <p:cNvSpPr/>
              <p:nvPr/>
            </p:nvSpPr>
            <p:spPr bwMode="auto">
              <a:xfrm>
                <a:off x="1183880" y="4340003"/>
                <a:ext cx="1572768" cy="9906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9" name="Picture 8"/>
            <p:cNvPicPr>
              <a:picLocks noChangeAspect="1"/>
            </p:cNvPicPr>
            <p:nvPr/>
          </p:nvPicPr>
          <p:blipFill rotWithShape="1">
            <a:blip r:embed="rId5" cstate="print">
              <a:extLst>
                <a:ext uri="{28A0092B-C50C-407E-A947-70E740481C1C}">
                  <a14:useLocalDpi xmlns:a14="http://schemas.microsoft.com/office/drawing/2010/main" val="0"/>
                </a:ext>
              </a:extLst>
            </a:blip>
            <a:srcRect/>
            <a:stretch/>
          </p:blipFill>
          <p:spPr>
            <a:xfrm>
              <a:off x="6949478" y="3124200"/>
              <a:ext cx="758815" cy="1500602"/>
            </a:xfrm>
            <a:prstGeom prst="rect">
              <a:avLst/>
            </a:prstGeom>
          </p:spPr>
        </p:pic>
        <p:pic>
          <p:nvPicPr>
            <p:cNvPr id="10" name="Picture 9"/>
            <p:cNvPicPr>
              <a:picLocks noChangeAspect="1"/>
            </p:cNvPicPr>
            <p:nvPr/>
          </p:nvPicPr>
          <p:blipFill rotWithShape="1">
            <a:blip r:embed="rId6" cstate="print">
              <a:extLst>
                <a:ext uri="{28A0092B-C50C-407E-A947-70E740481C1C}">
                  <a14:useLocalDpi xmlns:a14="http://schemas.microsoft.com/office/drawing/2010/main" val="0"/>
                </a:ext>
              </a:extLst>
            </a:blip>
            <a:srcRect/>
            <a:stretch/>
          </p:blipFill>
          <p:spPr>
            <a:xfrm>
              <a:off x="7597339" y="3222722"/>
              <a:ext cx="609600" cy="1402080"/>
            </a:xfrm>
            <a:prstGeom prst="rect">
              <a:avLst/>
            </a:prstGeom>
          </p:spPr>
        </p:pic>
      </p:grpSp>
    </p:spTree>
    <p:extLst>
      <p:ext uri="{BB962C8B-B14F-4D97-AF65-F5344CB8AC3E}">
        <p14:creationId xmlns:p14="http://schemas.microsoft.com/office/powerpoint/2010/main" val="83716367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Search pipeline</a:t>
            </a:r>
          </a:p>
        </p:txBody>
      </p:sp>
      <p:sp>
        <p:nvSpPr>
          <p:cNvPr id="3" name="Content Placeholder 2"/>
          <p:cNvSpPr>
            <a:spLocks noGrp="1"/>
          </p:cNvSpPr>
          <p:nvPr>
            <p:ph idx="1"/>
          </p:nvPr>
        </p:nvSpPr>
        <p:spPr/>
        <p:txBody>
          <a:bodyPr/>
          <a:lstStyle/>
          <a:p>
            <a:r>
              <a:rPr lang="en-US" dirty="0"/>
              <a:t>SPL uses vertical pipe (“|”, called the “delimiting pipe”) to pass results from one phase to the next</a:t>
            </a:r>
          </a:p>
          <a:p>
            <a:endParaRPr lang="en-US" dirty="0"/>
          </a:p>
        </p:txBody>
      </p:sp>
      <p:pic>
        <p:nvPicPr>
          <p:cNvPr id="4" name="Picture 3">
            <a:hlinkClick r:id="rId2"/>
          </p:cNvPr>
          <p:cNvPicPr>
            <a:picLocks noChangeAspect="1"/>
          </p:cNvPicPr>
          <p:nvPr/>
        </p:nvPicPr>
        <p:blipFill>
          <a:blip r:embed="rId3"/>
          <a:stretch>
            <a:fillRect/>
          </a:stretch>
        </p:blipFill>
        <p:spPr>
          <a:xfrm>
            <a:off x="1219200" y="3180910"/>
            <a:ext cx="9545339" cy="781490"/>
          </a:xfrm>
          <a:prstGeom prst="rect">
            <a:avLst/>
          </a:prstGeom>
        </p:spPr>
      </p:pic>
      <p:sp>
        <p:nvSpPr>
          <p:cNvPr id="5" name="Rectangle 4"/>
          <p:cNvSpPr/>
          <p:nvPr/>
        </p:nvSpPr>
        <p:spPr>
          <a:xfrm>
            <a:off x="1295400" y="3352800"/>
            <a:ext cx="4648200" cy="4572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6172200" y="3352800"/>
            <a:ext cx="2209800" cy="4572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8610600" y="3352800"/>
            <a:ext cx="1600200" cy="4572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Line Callout 1 7"/>
          <p:cNvSpPr/>
          <p:nvPr/>
        </p:nvSpPr>
        <p:spPr>
          <a:xfrm>
            <a:off x="1195137" y="4267200"/>
            <a:ext cx="4876800" cy="457200"/>
          </a:xfrm>
          <a:prstGeom prst="borderCallout1">
            <a:avLst>
              <a:gd name="adj1" fmla="val 4013"/>
              <a:gd name="adj2" fmla="val 3389"/>
              <a:gd name="adj3" fmla="val -88270"/>
              <a:gd name="adj4" fmla="val 6367"/>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Get raw events from internal log</a:t>
            </a:r>
          </a:p>
        </p:txBody>
      </p:sp>
      <p:sp>
        <p:nvSpPr>
          <p:cNvPr id="9" name="Line Callout 1 8"/>
          <p:cNvSpPr/>
          <p:nvPr/>
        </p:nvSpPr>
        <p:spPr>
          <a:xfrm>
            <a:off x="2590800" y="4832774"/>
            <a:ext cx="5410200" cy="590260"/>
          </a:xfrm>
          <a:prstGeom prst="borderCallout1">
            <a:avLst>
              <a:gd name="adj1" fmla="val -198"/>
              <a:gd name="adj2" fmla="val 71078"/>
              <a:gd name="adj3" fmla="val -166736"/>
              <a:gd name="adj4" fmla="val 71310"/>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Group by </a:t>
            </a:r>
            <a:r>
              <a:rPr lang="en-US" i="1" dirty="0">
                <a:solidFill>
                  <a:schemeClr val="tx1"/>
                </a:solidFill>
                <a:latin typeface="Courier New" panose="02070309020205020404" pitchFamily="49" charset="0"/>
                <a:cs typeface="Courier New" panose="02070309020205020404" pitchFamily="49" charset="0"/>
              </a:rPr>
              <a:t>name</a:t>
            </a:r>
            <a:r>
              <a:rPr lang="en-US" dirty="0">
                <a:solidFill>
                  <a:schemeClr val="tx1"/>
                </a:solidFill>
                <a:latin typeface="Courier New" panose="02070309020205020404" pitchFamily="49" charset="0"/>
                <a:cs typeface="Courier New" panose="02070309020205020404" pitchFamily="49" charset="0"/>
              </a:rPr>
              <a:t> field, count records in each group, keep the top 5</a:t>
            </a:r>
          </a:p>
        </p:txBody>
      </p:sp>
      <p:sp>
        <p:nvSpPr>
          <p:cNvPr id="10" name="Line Callout 1 9"/>
          <p:cNvSpPr/>
          <p:nvPr/>
        </p:nvSpPr>
        <p:spPr>
          <a:xfrm>
            <a:off x="3467100" y="5531408"/>
            <a:ext cx="5410200" cy="446060"/>
          </a:xfrm>
          <a:prstGeom prst="borderCallout1">
            <a:avLst>
              <a:gd name="adj1" fmla="val 1433"/>
              <a:gd name="adj2" fmla="val 93317"/>
              <a:gd name="adj3" fmla="val -381297"/>
              <a:gd name="adj4" fmla="val 102800"/>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Sort descending (-) by </a:t>
            </a:r>
            <a:r>
              <a:rPr lang="en-US" i="1" dirty="0">
                <a:solidFill>
                  <a:schemeClr val="tx1"/>
                </a:solidFill>
                <a:latin typeface="Courier New" panose="02070309020205020404" pitchFamily="49" charset="0"/>
                <a:cs typeface="Courier New" panose="02070309020205020404" pitchFamily="49" charset="0"/>
              </a:rPr>
              <a:t>name</a:t>
            </a:r>
            <a:endParaRPr lang="en-US" dirty="0">
              <a:solidFill>
                <a:schemeClr val="tx1"/>
              </a:soli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39805712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Time modifiers</a:t>
            </a:r>
            <a:br>
              <a:rPr lang="en-US" sz="3600" dirty="0">
                <a:solidFill>
                  <a:schemeClr val="tx2"/>
                </a:solidFill>
                <a:effectLst/>
                <a:latin typeface="+mj-lt"/>
                <a:ea typeface="+mj-ea"/>
                <a:cs typeface="+mj-cs"/>
              </a:rPr>
            </a:br>
            <a:endParaRPr lang="en-US" dirty="0"/>
          </a:p>
        </p:txBody>
      </p:sp>
      <p:graphicFrame>
        <p:nvGraphicFramePr>
          <p:cNvPr id="3" name="Content Placeholder 2"/>
          <p:cNvGraphicFramePr>
            <a:graphicFrameLocks noGrp="1"/>
          </p:cNvGraphicFramePr>
          <p:nvPr>
            <p:ph idx="1"/>
            <p:extLst>
              <p:ext uri="{D42A27DB-BD31-4B8C-83A1-F6EECF244321}">
                <p14:modId xmlns:p14="http://schemas.microsoft.com/office/powerpoint/2010/main" val="819355481"/>
              </p:ext>
            </p:extLst>
          </p:nvPr>
        </p:nvGraphicFramePr>
        <p:xfrm>
          <a:off x="1097280" y="1295400"/>
          <a:ext cx="5532120" cy="3660247"/>
        </p:xfrm>
        <a:graphic>
          <a:graphicData uri="http://schemas.openxmlformats.org/drawingml/2006/table">
            <a:tbl>
              <a:tblPr firstRow="1">
                <a:tableStyleId>{3B4B98B0-60AC-42C2-AFA5-B58CD77FA1E5}</a:tableStyleId>
              </a:tblPr>
              <a:tblGrid>
                <a:gridCol w="2766060">
                  <a:extLst>
                    <a:ext uri="{9D8B030D-6E8A-4147-A177-3AD203B41FA5}">
                      <a16:colId xmlns:a16="http://schemas.microsoft.com/office/drawing/2014/main" val="1657028134"/>
                    </a:ext>
                  </a:extLst>
                </a:gridCol>
                <a:gridCol w="2766060">
                  <a:extLst>
                    <a:ext uri="{9D8B030D-6E8A-4147-A177-3AD203B41FA5}">
                      <a16:colId xmlns:a16="http://schemas.microsoft.com/office/drawing/2014/main" val="2685487998"/>
                    </a:ext>
                  </a:extLst>
                </a:gridCol>
              </a:tblGrid>
              <a:tr h="349857">
                <a:tc>
                  <a:txBody>
                    <a:bodyPr/>
                    <a:lstStyle/>
                    <a:p>
                      <a:r>
                        <a:rPr lang="en-US" sz="1700" dirty="0"/>
                        <a:t>Time unit </a:t>
                      </a:r>
                      <a:endParaRPr lang="en-US" sz="1700" b="1" dirty="0"/>
                    </a:p>
                  </a:txBody>
                  <a:tcPr marL="87464" marR="87464" marT="43732" marB="43732" anchor="ctr"/>
                </a:tc>
                <a:tc>
                  <a:txBody>
                    <a:bodyPr/>
                    <a:lstStyle/>
                    <a:p>
                      <a:r>
                        <a:rPr lang="en-US" sz="1700" dirty="0"/>
                        <a:t>Valid unit abbreviations </a:t>
                      </a:r>
                      <a:endParaRPr lang="en-US" sz="1700" b="1" dirty="0"/>
                    </a:p>
                  </a:txBody>
                  <a:tcPr marL="87464" marR="87464" marT="43732" marB="43732" anchor="ctr"/>
                </a:tc>
                <a:extLst>
                  <a:ext uri="{0D108BD9-81ED-4DB2-BD59-A6C34878D82A}">
                    <a16:rowId xmlns:a16="http://schemas.microsoft.com/office/drawing/2014/main" val="97972753"/>
                  </a:ext>
                </a:extLst>
              </a:tr>
              <a:tr h="349857">
                <a:tc>
                  <a:txBody>
                    <a:bodyPr/>
                    <a:lstStyle/>
                    <a:p>
                      <a:r>
                        <a:rPr lang="en-US" sz="1700" dirty="0"/>
                        <a:t>second </a:t>
                      </a:r>
                    </a:p>
                  </a:txBody>
                  <a:tcPr marL="87464" marR="87464" marT="43732" marB="43732" anchor="ctr"/>
                </a:tc>
                <a:tc>
                  <a:txBody>
                    <a:bodyPr/>
                    <a:lstStyle/>
                    <a:p>
                      <a:r>
                        <a:rPr lang="en-US" sz="1700"/>
                        <a:t>s, sec, secs, second, seconds </a:t>
                      </a:r>
                    </a:p>
                  </a:txBody>
                  <a:tcPr marL="87464" marR="87464" marT="43732" marB="43732" anchor="ctr"/>
                </a:tc>
                <a:extLst>
                  <a:ext uri="{0D108BD9-81ED-4DB2-BD59-A6C34878D82A}">
                    <a16:rowId xmlns:a16="http://schemas.microsoft.com/office/drawing/2014/main" val="3588142124"/>
                  </a:ext>
                </a:extLst>
              </a:tr>
              <a:tr h="349857">
                <a:tc>
                  <a:txBody>
                    <a:bodyPr/>
                    <a:lstStyle/>
                    <a:p>
                      <a:r>
                        <a:rPr lang="en-US" sz="1700"/>
                        <a:t>minute </a:t>
                      </a:r>
                    </a:p>
                  </a:txBody>
                  <a:tcPr marL="87464" marR="87464" marT="43732" marB="43732" anchor="ctr"/>
                </a:tc>
                <a:tc>
                  <a:txBody>
                    <a:bodyPr/>
                    <a:lstStyle/>
                    <a:p>
                      <a:r>
                        <a:rPr lang="en-US" sz="1700"/>
                        <a:t>m, min, minute, minutes </a:t>
                      </a:r>
                    </a:p>
                  </a:txBody>
                  <a:tcPr marL="87464" marR="87464" marT="43732" marB="43732" anchor="ctr"/>
                </a:tc>
                <a:extLst>
                  <a:ext uri="{0D108BD9-81ED-4DB2-BD59-A6C34878D82A}">
                    <a16:rowId xmlns:a16="http://schemas.microsoft.com/office/drawing/2014/main" val="636032095"/>
                  </a:ext>
                </a:extLst>
              </a:tr>
              <a:tr h="349857">
                <a:tc>
                  <a:txBody>
                    <a:bodyPr/>
                    <a:lstStyle/>
                    <a:p>
                      <a:r>
                        <a:rPr lang="en-US" sz="1700"/>
                        <a:t>hour </a:t>
                      </a:r>
                    </a:p>
                  </a:txBody>
                  <a:tcPr marL="87464" marR="87464" marT="43732" marB="43732" anchor="ctr"/>
                </a:tc>
                <a:tc>
                  <a:txBody>
                    <a:bodyPr/>
                    <a:lstStyle/>
                    <a:p>
                      <a:r>
                        <a:rPr lang="en-US" sz="1700"/>
                        <a:t>h, hr, hrs, hour, hours </a:t>
                      </a:r>
                    </a:p>
                  </a:txBody>
                  <a:tcPr marL="87464" marR="87464" marT="43732" marB="43732" anchor="ctr"/>
                </a:tc>
                <a:extLst>
                  <a:ext uri="{0D108BD9-81ED-4DB2-BD59-A6C34878D82A}">
                    <a16:rowId xmlns:a16="http://schemas.microsoft.com/office/drawing/2014/main" val="3929013950"/>
                  </a:ext>
                </a:extLst>
              </a:tr>
              <a:tr h="349857">
                <a:tc>
                  <a:txBody>
                    <a:bodyPr/>
                    <a:lstStyle/>
                    <a:p>
                      <a:r>
                        <a:rPr lang="en-US" sz="1700"/>
                        <a:t>day </a:t>
                      </a:r>
                    </a:p>
                  </a:txBody>
                  <a:tcPr marL="87464" marR="87464" marT="43732" marB="43732" anchor="ctr"/>
                </a:tc>
                <a:tc>
                  <a:txBody>
                    <a:bodyPr/>
                    <a:lstStyle/>
                    <a:p>
                      <a:r>
                        <a:rPr lang="en-US" sz="1700"/>
                        <a:t>d, day, days </a:t>
                      </a:r>
                    </a:p>
                  </a:txBody>
                  <a:tcPr marL="87464" marR="87464" marT="43732" marB="43732" anchor="ctr"/>
                </a:tc>
                <a:extLst>
                  <a:ext uri="{0D108BD9-81ED-4DB2-BD59-A6C34878D82A}">
                    <a16:rowId xmlns:a16="http://schemas.microsoft.com/office/drawing/2014/main" val="1660529955"/>
                  </a:ext>
                </a:extLst>
              </a:tr>
              <a:tr h="349857">
                <a:tc>
                  <a:txBody>
                    <a:bodyPr/>
                    <a:lstStyle/>
                    <a:p>
                      <a:r>
                        <a:rPr lang="en-US" sz="1700"/>
                        <a:t>week </a:t>
                      </a:r>
                    </a:p>
                  </a:txBody>
                  <a:tcPr marL="87464" marR="87464" marT="43732" marB="43732" anchor="ctr"/>
                </a:tc>
                <a:tc>
                  <a:txBody>
                    <a:bodyPr/>
                    <a:lstStyle/>
                    <a:p>
                      <a:r>
                        <a:rPr lang="en-US" sz="1700"/>
                        <a:t>w, week, weeks </a:t>
                      </a:r>
                    </a:p>
                  </a:txBody>
                  <a:tcPr marL="87464" marR="87464" marT="43732" marB="43732" anchor="ctr"/>
                </a:tc>
                <a:extLst>
                  <a:ext uri="{0D108BD9-81ED-4DB2-BD59-A6C34878D82A}">
                    <a16:rowId xmlns:a16="http://schemas.microsoft.com/office/drawing/2014/main" val="2854637876"/>
                  </a:ext>
                </a:extLst>
              </a:tr>
              <a:tr h="349857">
                <a:tc>
                  <a:txBody>
                    <a:bodyPr/>
                    <a:lstStyle/>
                    <a:p>
                      <a:r>
                        <a:rPr lang="en-US" sz="1700"/>
                        <a:t>month </a:t>
                      </a:r>
                    </a:p>
                  </a:txBody>
                  <a:tcPr marL="87464" marR="87464" marT="43732" marB="43732" anchor="ctr"/>
                </a:tc>
                <a:tc>
                  <a:txBody>
                    <a:bodyPr/>
                    <a:lstStyle/>
                    <a:p>
                      <a:r>
                        <a:rPr lang="en-US" sz="1700"/>
                        <a:t>mon, month, months </a:t>
                      </a:r>
                    </a:p>
                  </a:txBody>
                  <a:tcPr marL="87464" marR="87464" marT="43732" marB="43732" anchor="ctr"/>
                </a:tc>
                <a:extLst>
                  <a:ext uri="{0D108BD9-81ED-4DB2-BD59-A6C34878D82A}">
                    <a16:rowId xmlns:a16="http://schemas.microsoft.com/office/drawing/2014/main" val="3180933128"/>
                  </a:ext>
                </a:extLst>
              </a:tr>
              <a:tr h="349857">
                <a:tc>
                  <a:txBody>
                    <a:bodyPr/>
                    <a:lstStyle/>
                    <a:p>
                      <a:r>
                        <a:rPr lang="en-US" sz="1700"/>
                        <a:t>quarter </a:t>
                      </a:r>
                    </a:p>
                  </a:txBody>
                  <a:tcPr marL="87464" marR="87464" marT="43732" marB="43732" anchor="ctr"/>
                </a:tc>
                <a:tc>
                  <a:txBody>
                    <a:bodyPr/>
                    <a:lstStyle/>
                    <a:p>
                      <a:r>
                        <a:rPr lang="fr-FR" sz="1700"/>
                        <a:t>q, qtr, qtrs, quarter, quarters </a:t>
                      </a:r>
                    </a:p>
                  </a:txBody>
                  <a:tcPr marL="87464" marR="87464" marT="43732" marB="43732" anchor="ctr"/>
                </a:tc>
                <a:extLst>
                  <a:ext uri="{0D108BD9-81ED-4DB2-BD59-A6C34878D82A}">
                    <a16:rowId xmlns:a16="http://schemas.microsoft.com/office/drawing/2014/main" val="1484642663"/>
                  </a:ext>
                </a:extLst>
              </a:tr>
              <a:tr h="349857">
                <a:tc>
                  <a:txBody>
                    <a:bodyPr/>
                    <a:lstStyle/>
                    <a:p>
                      <a:r>
                        <a:rPr lang="en-US" sz="1700"/>
                        <a:t>year </a:t>
                      </a:r>
                    </a:p>
                  </a:txBody>
                  <a:tcPr marL="87464" marR="87464" marT="43732" marB="43732" anchor="ctr"/>
                </a:tc>
                <a:tc>
                  <a:txBody>
                    <a:bodyPr/>
                    <a:lstStyle/>
                    <a:p>
                      <a:r>
                        <a:rPr lang="en-US" sz="1700" dirty="0"/>
                        <a:t>y, </a:t>
                      </a:r>
                      <a:r>
                        <a:rPr lang="en-US" sz="1700" dirty="0" err="1"/>
                        <a:t>yr</a:t>
                      </a:r>
                      <a:r>
                        <a:rPr lang="en-US" sz="1700" dirty="0"/>
                        <a:t>, </a:t>
                      </a:r>
                      <a:r>
                        <a:rPr lang="en-US" sz="1700" dirty="0" err="1"/>
                        <a:t>yrs</a:t>
                      </a:r>
                      <a:r>
                        <a:rPr lang="en-US" sz="1700" dirty="0"/>
                        <a:t>, year, years </a:t>
                      </a:r>
                    </a:p>
                  </a:txBody>
                  <a:tcPr marL="87464" marR="87464" marT="43732" marB="43732" anchor="ctr"/>
                </a:tc>
                <a:extLst>
                  <a:ext uri="{0D108BD9-81ED-4DB2-BD59-A6C34878D82A}">
                    <a16:rowId xmlns:a16="http://schemas.microsoft.com/office/drawing/2014/main" val="1562329231"/>
                  </a:ext>
                </a:extLst>
              </a:tr>
            </a:tbl>
          </a:graphicData>
        </a:graphic>
      </p:graphicFrame>
      <p:pic>
        <p:nvPicPr>
          <p:cNvPr id="2" name="Picture 1"/>
          <p:cNvPicPr>
            <a:picLocks noChangeAspect="1"/>
          </p:cNvPicPr>
          <p:nvPr/>
        </p:nvPicPr>
        <p:blipFill>
          <a:blip r:embed="rId2"/>
          <a:stretch>
            <a:fillRect/>
          </a:stretch>
        </p:blipFill>
        <p:spPr>
          <a:xfrm>
            <a:off x="6858000" y="533401"/>
            <a:ext cx="4533984" cy="3534854"/>
          </a:xfrm>
          <a:prstGeom prst="rect">
            <a:avLst/>
          </a:prstGeom>
          <a:ln>
            <a:solidFill>
              <a:schemeClr val="accent1"/>
            </a:solidFill>
          </a:ln>
        </p:spPr>
      </p:pic>
    </p:spTree>
    <p:extLst>
      <p:ext uri="{BB962C8B-B14F-4D97-AF65-F5344CB8AC3E}">
        <p14:creationId xmlns:p14="http://schemas.microsoft.com/office/powerpoint/2010/main" val="140510343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Filtering search results</a:t>
            </a:r>
            <a:br>
              <a:rPr lang="en-US" sz="3600" dirty="0">
                <a:solidFill>
                  <a:schemeClr val="tx2"/>
                </a:solidFill>
                <a:effectLst/>
                <a:latin typeface="+mj-lt"/>
                <a:ea typeface="+mj-ea"/>
                <a:cs typeface="+mj-cs"/>
              </a:rPr>
            </a:br>
            <a:endParaRPr lang="en-US" dirty="0"/>
          </a:p>
        </p:txBody>
      </p:sp>
      <p:sp>
        <p:nvSpPr>
          <p:cNvPr id="6" name="Content Placeholder 5"/>
          <p:cNvSpPr>
            <a:spLocks noGrp="1"/>
          </p:cNvSpPr>
          <p:nvPr>
            <p:ph idx="1"/>
          </p:nvPr>
        </p:nvSpPr>
        <p:spPr>
          <a:xfrm>
            <a:off x="1097280" y="2367442"/>
            <a:ext cx="10058400" cy="3501651"/>
          </a:xfrm>
        </p:spPr>
        <p:txBody>
          <a:bodyPr/>
          <a:lstStyle/>
          <a:p>
            <a:r>
              <a:rPr lang="en-US" dirty="0"/>
              <a:t>Filters can be simple, e.g. </a:t>
            </a:r>
            <a:r>
              <a:rPr lang="en-US" dirty="0" err="1">
                <a:latin typeface="Courier New" panose="02070309020205020404" pitchFamily="49" charset="0"/>
                <a:cs typeface="Courier New" panose="02070309020205020404" pitchFamily="49" charset="0"/>
              </a:rPr>
              <a:t>http_status_code</a:t>
            </a:r>
            <a:r>
              <a:rPr lang="en-US" dirty="0">
                <a:latin typeface="Courier New" panose="02070309020205020404" pitchFamily="49" charset="0"/>
                <a:cs typeface="Courier New" panose="02070309020205020404" pitchFamily="49" charset="0"/>
              </a:rPr>
              <a:t>=200</a:t>
            </a:r>
          </a:p>
          <a:p>
            <a:r>
              <a:rPr lang="en-US" dirty="0"/>
              <a:t> …or more complicated, e.g. </a:t>
            </a:r>
            <a:r>
              <a:rPr lang="en-US" dirty="0">
                <a:latin typeface="Courier New" panose="02070309020205020404" pitchFamily="49" charset="0"/>
                <a:cs typeface="Courier New" panose="02070309020205020404" pitchFamily="49" charset="0"/>
              </a:rPr>
              <a:t>index=main (/booking OR /destinations) AND 200</a:t>
            </a:r>
          </a:p>
          <a:p>
            <a:r>
              <a:rPr lang="en-US" dirty="0">
                <a:cs typeface="Courier New" panose="02070309020205020404" pitchFamily="49" charset="0"/>
              </a:rPr>
              <a:t>Can use wildcards (*) and functions (e.g. regex)</a:t>
            </a:r>
          </a:p>
        </p:txBody>
      </p:sp>
      <p:pic>
        <p:nvPicPr>
          <p:cNvPr id="2" name="Picture 1">
            <a:hlinkClick r:id="rId2"/>
          </p:cNvPr>
          <p:cNvPicPr>
            <a:picLocks noChangeAspect="1"/>
          </p:cNvPicPr>
          <p:nvPr/>
        </p:nvPicPr>
        <p:blipFill>
          <a:blip r:embed="rId3"/>
          <a:stretch>
            <a:fillRect/>
          </a:stretch>
        </p:blipFill>
        <p:spPr>
          <a:xfrm>
            <a:off x="6030515" y="995652"/>
            <a:ext cx="5125165" cy="1371791"/>
          </a:xfrm>
          <a:prstGeom prst="rect">
            <a:avLst/>
          </a:prstGeom>
        </p:spPr>
      </p:pic>
    </p:spTree>
    <p:extLst>
      <p:ext uri="{BB962C8B-B14F-4D97-AF65-F5344CB8AC3E}">
        <p14:creationId xmlns:p14="http://schemas.microsoft.com/office/powerpoint/2010/main" val="300109654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Additional Search commands: stats</a:t>
            </a:r>
            <a:endParaRPr lang="en-US" dirty="0"/>
          </a:p>
        </p:txBody>
      </p:sp>
      <p:sp>
        <p:nvSpPr>
          <p:cNvPr id="6" name="Content Placeholder 5"/>
          <p:cNvSpPr>
            <a:spLocks noGrp="1"/>
          </p:cNvSpPr>
          <p:nvPr>
            <p:ph idx="1"/>
          </p:nvPr>
        </p:nvSpPr>
        <p:spPr/>
        <p:txBody>
          <a:bodyPr/>
          <a:lstStyle/>
          <a:p>
            <a:r>
              <a:rPr lang="en-US" dirty="0"/>
              <a:t>Count events</a:t>
            </a:r>
          </a:p>
        </p:txBody>
      </p:sp>
      <p:graphicFrame>
        <p:nvGraphicFramePr>
          <p:cNvPr id="2" name="Table 1"/>
          <p:cNvGraphicFramePr>
            <a:graphicFrameLocks noGrp="1"/>
          </p:cNvGraphicFramePr>
          <p:nvPr/>
        </p:nvGraphicFramePr>
        <p:xfrm>
          <a:off x="838200" y="3406934"/>
          <a:ext cx="10515600" cy="1188720"/>
        </p:xfrm>
        <a:graphic>
          <a:graphicData uri="http://schemas.openxmlformats.org/drawingml/2006/table">
            <a:tbl>
              <a:tblPr/>
              <a:tblGrid>
                <a:gridCol w="2628900">
                  <a:extLst>
                    <a:ext uri="{9D8B030D-6E8A-4147-A177-3AD203B41FA5}">
                      <a16:colId xmlns:a16="http://schemas.microsoft.com/office/drawing/2014/main" val="3666625476"/>
                    </a:ext>
                  </a:extLst>
                </a:gridCol>
                <a:gridCol w="2628900">
                  <a:extLst>
                    <a:ext uri="{9D8B030D-6E8A-4147-A177-3AD203B41FA5}">
                      <a16:colId xmlns:a16="http://schemas.microsoft.com/office/drawing/2014/main" val="3366353553"/>
                    </a:ext>
                  </a:extLst>
                </a:gridCol>
                <a:gridCol w="2628900">
                  <a:extLst>
                    <a:ext uri="{9D8B030D-6E8A-4147-A177-3AD203B41FA5}">
                      <a16:colId xmlns:a16="http://schemas.microsoft.com/office/drawing/2014/main" val="2811788026"/>
                    </a:ext>
                  </a:extLst>
                </a:gridCol>
                <a:gridCol w="2628900">
                  <a:extLst>
                    <a:ext uri="{9D8B030D-6E8A-4147-A177-3AD203B41FA5}">
                      <a16:colId xmlns:a16="http://schemas.microsoft.com/office/drawing/2014/main" val="220904404"/>
                    </a:ext>
                  </a:extLst>
                </a:gridCol>
              </a:tblGrid>
              <a:tr h="0">
                <a:tc>
                  <a:txBody>
                    <a:bodyPr/>
                    <a:lstStyle/>
                    <a:p>
                      <a:pPr>
                        <a:buFont typeface="Arial" panose="020B0604020202020204" pitchFamily="34" charset="0"/>
                        <a:buChar char="•"/>
                      </a:pPr>
                      <a:r>
                        <a:rPr lang="en-US"/>
                        <a:t>count</a:t>
                      </a:r>
                    </a:p>
                    <a:p>
                      <a:pPr>
                        <a:buFont typeface="Arial" panose="020B0604020202020204" pitchFamily="34" charset="0"/>
                        <a:buChar char="•"/>
                      </a:pPr>
                      <a:r>
                        <a:rPr lang="en-US"/>
                        <a:t>distinct_count</a:t>
                      </a:r>
                    </a:p>
                    <a:p>
                      <a:pPr>
                        <a:buFont typeface="Arial" panose="020B0604020202020204" pitchFamily="34" charset="0"/>
                        <a:buChar char="•"/>
                      </a:pPr>
                      <a:r>
                        <a:rPr lang="en-US"/>
                        <a:t>earliest</a:t>
                      </a:r>
                    </a:p>
                  </a:txBody>
                  <a:tcPr anchor="ctr">
                    <a:lnL>
                      <a:noFill/>
                    </a:lnL>
                    <a:lnR>
                      <a:noFill/>
                    </a:lnR>
                    <a:lnT>
                      <a:noFill/>
                    </a:lnT>
                    <a:lnB>
                      <a:noFill/>
                    </a:lnB>
                  </a:tcPr>
                </a:tc>
                <a:tc>
                  <a:txBody>
                    <a:bodyPr/>
                    <a:lstStyle/>
                    <a:p>
                      <a:pPr>
                        <a:buFont typeface="Arial" panose="020B0604020202020204" pitchFamily="34" charset="0"/>
                        <a:buChar char="•"/>
                      </a:pPr>
                      <a:r>
                        <a:rPr lang="en-US"/>
                        <a:t>estdc</a:t>
                      </a:r>
                    </a:p>
                    <a:p>
                      <a:pPr>
                        <a:buFont typeface="Arial" panose="020B0604020202020204" pitchFamily="34" charset="0"/>
                        <a:buChar char="•"/>
                      </a:pPr>
                      <a:r>
                        <a:rPr lang="en-US"/>
                        <a:t>estdc_error</a:t>
                      </a:r>
                    </a:p>
                    <a:p>
                      <a:pPr>
                        <a:buFont typeface="Arial" panose="020B0604020202020204" pitchFamily="34" charset="0"/>
                        <a:buChar char="•"/>
                      </a:pPr>
                      <a:r>
                        <a:rPr lang="en-US"/>
                        <a:t>first</a:t>
                      </a:r>
                    </a:p>
                  </a:txBody>
                  <a:tcPr anchor="ctr">
                    <a:lnL>
                      <a:noFill/>
                    </a:lnL>
                    <a:lnR>
                      <a:noFill/>
                    </a:lnR>
                    <a:lnT>
                      <a:noFill/>
                    </a:lnT>
                    <a:lnB>
                      <a:noFill/>
                    </a:lnB>
                  </a:tcPr>
                </a:tc>
                <a:tc>
                  <a:txBody>
                    <a:bodyPr/>
                    <a:lstStyle/>
                    <a:p>
                      <a:pPr>
                        <a:buFont typeface="Arial" panose="020B0604020202020204" pitchFamily="34" charset="0"/>
                        <a:buChar char="•"/>
                      </a:pPr>
                      <a:r>
                        <a:rPr lang="en-US"/>
                        <a:t>latest</a:t>
                      </a:r>
                    </a:p>
                    <a:p>
                      <a:pPr>
                        <a:buFont typeface="Arial" panose="020B0604020202020204" pitchFamily="34" charset="0"/>
                        <a:buChar char="•"/>
                      </a:pPr>
                      <a:r>
                        <a:rPr lang="en-US"/>
                        <a:t>last</a:t>
                      </a:r>
                    </a:p>
                    <a:p>
                      <a:pPr>
                        <a:buFont typeface="Arial" panose="020B0604020202020204" pitchFamily="34" charset="0"/>
                        <a:buChar char="•"/>
                      </a:pPr>
                      <a:r>
                        <a:rPr lang="en-US"/>
                        <a:t>list</a:t>
                      </a:r>
                    </a:p>
                  </a:txBody>
                  <a:tcPr anchor="ctr">
                    <a:lnL>
                      <a:noFill/>
                    </a:lnL>
                    <a:lnR>
                      <a:noFill/>
                    </a:lnR>
                    <a:lnT>
                      <a:noFill/>
                    </a:lnT>
                    <a:lnB>
                      <a:noFill/>
                    </a:lnB>
                  </a:tcPr>
                </a:tc>
                <a:tc>
                  <a:txBody>
                    <a:bodyPr/>
                    <a:lstStyle/>
                    <a:p>
                      <a:pPr>
                        <a:buFont typeface="Arial" panose="020B0604020202020204" pitchFamily="34" charset="0"/>
                        <a:buChar char="•"/>
                      </a:pPr>
                      <a:r>
                        <a:rPr lang="en-US" dirty="0"/>
                        <a:t>max</a:t>
                      </a:r>
                    </a:p>
                    <a:p>
                      <a:pPr>
                        <a:buFont typeface="Arial" panose="020B0604020202020204" pitchFamily="34" charset="0"/>
                        <a:buChar char="•"/>
                      </a:pPr>
                      <a:r>
                        <a:rPr lang="en-US" dirty="0"/>
                        <a:t>min</a:t>
                      </a:r>
                    </a:p>
                    <a:p>
                      <a:pPr>
                        <a:buFont typeface="Arial" panose="020B0604020202020204" pitchFamily="34" charset="0"/>
                        <a:buChar char="•"/>
                      </a:pPr>
                      <a:r>
                        <a:rPr lang="en-US" dirty="0"/>
                        <a:t>mode</a:t>
                      </a:r>
                    </a:p>
                    <a:p>
                      <a:pPr>
                        <a:buFont typeface="Arial" panose="020B0604020202020204" pitchFamily="34" charset="0"/>
                        <a:buChar char="•"/>
                      </a:pPr>
                      <a:r>
                        <a:rPr lang="en-US" dirty="0"/>
                        <a:t>values</a:t>
                      </a:r>
                    </a:p>
                  </a:txBody>
                  <a:tcPr anchor="ctr">
                    <a:lnL>
                      <a:noFill/>
                    </a:lnL>
                    <a:lnR>
                      <a:noFill/>
                    </a:lnR>
                    <a:lnT>
                      <a:noFill/>
                    </a:lnT>
                    <a:lnB>
                      <a:noFill/>
                    </a:lnB>
                  </a:tcPr>
                </a:tc>
                <a:extLst>
                  <a:ext uri="{0D108BD9-81ED-4DB2-BD59-A6C34878D82A}">
                    <a16:rowId xmlns:a16="http://schemas.microsoft.com/office/drawing/2014/main" val="3076158233"/>
                  </a:ext>
                </a:extLst>
              </a:tr>
            </a:tbl>
          </a:graphicData>
        </a:graphic>
      </p:graphicFrame>
      <p:pic>
        <p:nvPicPr>
          <p:cNvPr id="3" name="Picture 2">
            <a:hlinkClick r:id="rId2"/>
          </p:cNvPr>
          <p:cNvPicPr>
            <a:picLocks noChangeAspect="1"/>
          </p:cNvPicPr>
          <p:nvPr/>
        </p:nvPicPr>
        <p:blipFill>
          <a:blip r:embed="rId3"/>
          <a:stretch>
            <a:fillRect/>
          </a:stretch>
        </p:blipFill>
        <p:spPr>
          <a:xfrm>
            <a:off x="6440147" y="1137201"/>
            <a:ext cx="4715533" cy="1200318"/>
          </a:xfrm>
          <a:prstGeom prst="rect">
            <a:avLst/>
          </a:prstGeom>
        </p:spPr>
      </p:pic>
    </p:spTree>
    <p:extLst>
      <p:ext uri="{BB962C8B-B14F-4D97-AF65-F5344CB8AC3E}">
        <p14:creationId xmlns:p14="http://schemas.microsoft.com/office/powerpoint/2010/main" val="221778739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Additional Search commands: top/rare</a:t>
            </a:r>
            <a:endParaRPr lang="en-US" dirty="0"/>
          </a:p>
        </p:txBody>
      </p:sp>
      <p:sp>
        <p:nvSpPr>
          <p:cNvPr id="6" name="Content Placeholder 5"/>
          <p:cNvSpPr>
            <a:spLocks noGrp="1"/>
          </p:cNvSpPr>
          <p:nvPr>
            <p:ph idx="1"/>
          </p:nvPr>
        </p:nvSpPr>
        <p:spPr/>
        <p:txBody>
          <a:bodyPr/>
          <a:lstStyle/>
          <a:p>
            <a:r>
              <a:rPr lang="en-US" dirty="0"/>
              <a:t>Get a summarized table based on fields</a:t>
            </a:r>
          </a:p>
        </p:txBody>
      </p:sp>
      <p:pic>
        <p:nvPicPr>
          <p:cNvPr id="2" name="Picture 1">
            <a:hlinkClick r:id="rId2"/>
          </p:cNvPr>
          <p:cNvPicPr>
            <a:picLocks noChangeAspect="1"/>
          </p:cNvPicPr>
          <p:nvPr/>
        </p:nvPicPr>
        <p:blipFill>
          <a:blip r:embed="rId3"/>
          <a:stretch>
            <a:fillRect/>
          </a:stretch>
        </p:blipFill>
        <p:spPr>
          <a:xfrm>
            <a:off x="8839200" y="1205678"/>
            <a:ext cx="2648320" cy="1171739"/>
          </a:xfrm>
          <a:prstGeom prst="rect">
            <a:avLst/>
          </a:prstGeom>
        </p:spPr>
      </p:pic>
      <p:pic>
        <p:nvPicPr>
          <p:cNvPr id="5" name="Picture 4">
            <a:extLst>
              <a:ext uri="{FF2B5EF4-FFF2-40B4-BE49-F238E27FC236}">
                <a16:creationId xmlns:a16="http://schemas.microsoft.com/office/drawing/2014/main" id="{2F390275-3BA2-496A-A271-C282469B6290}"/>
              </a:ext>
            </a:extLst>
          </p:cNvPr>
          <p:cNvPicPr>
            <a:picLocks noChangeAspect="1"/>
          </p:cNvPicPr>
          <p:nvPr/>
        </p:nvPicPr>
        <p:blipFill>
          <a:blip r:embed="rId4"/>
          <a:stretch>
            <a:fillRect/>
          </a:stretch>
        </p:blipFill>
        <p:spPr>
          <a:xfrm>
            <a:off x="609600" y="2944565"/>
            <a:ext cx="10877920" cy="2211881"/>
          </a:xfrm>
          <a:prstGeom prst="rect">
            <a:avLst/>
          </a:prstGeom>
        </p:spPr>
      </p:pic>
    </p:spTree>
    <p:extLst>
      <p:ext uri="{BB962C8B-B14F-4D97-AF65-F5344CB8AC3E}">
        <p14:creationId xmlns:p14="http://schemas.microsoft.com/office/powerpoint/2010/main" val="414391390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Additional Search commands: chart, </a:t>
            </a:r>
            <a:r>
              <a:rPr lang="en-US" sz="3600" dirty="0" err="1">
                <a:solidFill>
                  <a:schemeClr val="tx2"/>
                </a:solidFill>
                <a:effectLst/>
                <a:latin typeface="+mj-lt"/>
                <a:ea typeface="+mj-ea"/>
                <a:cs typeface="+mj-cs"/>
              </a:rPr>
              <a:t>timechart</a:t>
            </a:r>
            <a:endParaRPr lang="en-US" dirty="0"/>
          </a:p>
        </p:txBody>
      </p:sp>
      <p:pic>
        <p:nvPicPr>
          <p:cNvPr id="2" name="Picture 1">
            <a:hlinkClick r:id="rId2"/>
          </p:cNvPr>
          <p:cNvPicPr>
            <a:picLocks noChangeAspect="1"/>
          </p:cNvPicPr>
          <p:nvPr/>
        </p:nvPicPr>
        <p:blipFill>
          <a:blip r:embed="rId3"/>
          <a:stretch>
            <a:fillRect/>
          </a:stretch>
        </p:blipFill>
        <p:spPr>
          <a:xfrm>
            <a:off x="7478517" y="1162810"/>
            <a:ext cx="3677163" cy="1257475"/>
          </a:xfrm>
          <a:prstGeom prst="rect">
            <a:avLst/>
          </a:prstGeom>
        </p:spPr>
      </p:pic>
      <p:pic>
        <p:nvPicPr>
          <p:cNvPr id="5" name="Picture 4">
            <a:hlinkClick r:id="rId2"/>
          </p:cNvPr>
          <p:cNvPicPr>
            <a:picLocks noChangeAspect="1"/>
          </p:cNvPicPr>
          <p:nvPr/>
        </p:nvPicPr>
        <p:blipFill>
          <a:blip r:embed="rId4"/>
          <a:stretch>
            <a:fillRect/>
          </a:stretch>
        </p:blipFill>
        <p:spPr>
          <a:xfrm>
            <a:off x="8095233" y="3249858"/>
            <a:ext cx="3118627" cy="2337091"/>
          </a:xfrm>
          <a:prstGeom prst="rect">
            <a:avLst/>
          </a:prstGeom>
        </p:spPr>
      </p:pic>
      <p:pic>
        <p:nvPicPr>
          <p:cNvPr id="7" name="Picture 6">
            <a:hlinkClick r:id="rId5"/>
            <a:extLst>
              <a:ext uri="{FF2B5EF4-FFF2-40B4-BE49-F238E27FC236}">
                <a16:creationId xmlns:a16="http://schemas.microsoft.com/office/drawing/2014/main" id="{B4A8B630-A6D4-448F-9F38-5FF8E5DE755F}"/>
              </a:ext>
            </a:extLst>
          </p:cNvPr>
          <p:cNvPicPr>
            <a:picLocks noChangeAspect="1"/>
          </p:cNvPicPr>
          <p:nvPr/>
        </p:nvPicPr>
        <p:blipFill>
          <a:blip r:embed="rId6"/>
          <a:stretch>
            <a:fillRect/>
          </a:stretch>
        </p:blipFill>
        <p:spPr>
          <a:xfrm>
            <a:off x="2417597" y="1363624"/>
            <a:ext cx="2784805" cy="1461707"/>
          </a:xfrm>
          <a:prstGeom prst="rect">
            <a:avLst/>
          </a:prstGeom>
        </p:spPr>
      </p:pic>
      <p:pic>
        <p:nvPicPr>
          <p:cNvPr id="8" name="Picture 7">
            <a:hlinkClick r:id="rId5"/>
            <a:extLst>
              <a:ext uri="{FF2B5EF4-FFF2-40B4-BE49-F238E27FC236}">
                <a16:creationId xmlns:a16="http://schemas.microsoft.com/office/drawing/2014/main" id="{D4708BAD-D224-4CC9-AA98-B2A7499193B3}"/>
              </a:ext>
            </a:extLst>
          </p:cNvPr>
          <p:cNvPicPr>
            <a:picLocks noChangeAspect="1"/>
          </p:cNvPicPr>
          <p:nvPr/>
        </p:nvPicPr>
        <p:blipFill>
          <a:blip r:embed="rId7"/>
          <a:stretch>
            <a:fillRect/>
          </a:stretch>
        </p:blipFill>
        <p:spPr>
          <a:xfrm>
            <a:off x="533400" y="3429000"/>
            <a:ext cx="6553200" cy="1304396"/>
          </a:xfrm>
          <a:prstGeom prst="rect">
            <a:avLst/>
          </a:prstGeom>
        </p:spPr>
      </p:pic>
    </p:spTree>
    <p:extLst>
      <p:ext uri="{BB962C8B-B14F-4D97-AF65-F5344CB8AC3E}">
        <p14:creationId xmlns:p14="http://schemas.microsoft.com/office/powerpoint/2010/main" val="23595324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Additional Search commands: </a:t>
            </a:r>
            <a:r>
              <a:rPr lang="en-US" sz="3600" dirty="0" err="1">
                <a:solidFill>
                  <a:schemeClr val="tx2"/>
                </a:solidFill>
                <a:effectLst/>
                <a:latin typeface="+mj-lt"/>
                <a:ea typeface="+mj-ea"/>
                <a:cs typeface="+mj-cs"/>
              </a:rPr>
              <a:t>eval</a:t>
            </a:r>
            <a:r>
              <a:rPr lang="en-US" sz="3600" dirty="0">
                <a:solidFill>
                  <a:schemeClr val="tx2"/>
                </a:solidFill>
                <a:effectLst/>
                <a:latin typeface="+mj-lt"/>
                <a:ea typeface="+mj-ea"/>
                <a:cs typeface="+mj-cs"/>
              </a:rPr>
              <a:t> </a:t>
            </a:r>
            <a:endParaRPr lang="en-US" dirty="0"/>
          </a:p>
        </p:txBody>
      </p:sp>
      <p:sp>
        <p:nvSpPr>
          <p:cNvPr id="6" name="Content Placeholder 5"/>
          <p:cNvSpPr>
            <a:spLocks noGrp="1"/>
          </p:cNvSpPr>
          <p:nvPr>
            <p:ph idx="1"/>
          </p:nvPr>
        </p:nvSpPr>
        <p:spPr/>
        <p:txBody>
          <a:bodyPr/>
          <a:lstStyle/>
          <a:p>
            <a:r>
              <a:rPr lang="en-US" dirty="0"/>
              <a:t>Store result of evaluation in a field</a:t>
            </a:r>
          </a:p>
        </p:txBody>
      </p:sp>
      <p:pic>
        <p:nvPicPr>
          <p:cNvPr id="2" name="Picture 1">
            <a:hlinkClick r:id="rId2"/>
          </p:cNvPr>
          <p:cNvPicPr>
            <a:picLocks noChangeAspect="1"/>
          </p:cNvPicPr>
          <p:nvPr/>
        </p:nvPicPr>
        <p:blipFill>
          <a:blip r:embed="rId3"/>
          <a:stretch>
            <a:fillRect/>
          </a:stretch>
        </p:blipFill>
        <p:spPr>
          <a:xfrm>
            <a:off x="1219200" y="2514600"/>
            <a:ext cx="7320803" cy="3651721"/>
          </a:xfrm>
          <a:prstGeom prst="rect">
            <a:avLst/>
          </a:prstGeom>
        </p:spPr>
      </p:pic>
    </p:spTree>
    <p:extLst>
      <p:ext uri="{BB962C8B-B14F-4D97-AF65-F5344CB8AC3E}">
        <p14:creationId xmlns:p14="http://schemas.microsoft.com/office/powerpoint/2010/main" val="409977832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Additional Search commands: rex </a:t>
            </a:r>
            <a:endParaRPr lang="en-US" dirty="0"/>
          </a:p>
        </p:txBody>
      </p:sp>
      <p:sp>
        <p:nvSpPr>
          <p:cNvPr id="6" name="Content Placeholder 5"/>
          <p:cNvSpPr>
            <a:spLocks noGrp="1"/>
          </p:cNvSpPr>
          <p:nvPr>
            <p:ph idx="1"/>
          </p:nvPr>
        </p:nvSpPr>
        <p:spPr/>
        <p:txBody>
          <a:bodyPr/>
          <a:lstStyle/>
          <a:p>
            <a:r>
              <a:rPr lang="en-US" dirty="0"/>
              <a:t>Regular Expressions!!</a:t>
            </a:r>
          </a:p>
          <a:p>
            <a:r>
              <a:rPr lang="en-US" dirty="0"/>
              <a:t>Match patterns</a:t>
            </a:r>
          </a:p>
          <a:p>
            <a:r>
              <a:rPr lang="en-US" dirty="0"/>
              <a:t>Parse out substrings (runtime field extraction)</a:t>
            </a:r>
          </a:p>
        </p:txBody>
      </p:sp>
      <p:pic>
        <p:nvPicPr>
          <p:cNvPr id="2" name="Picture 1">
            <a:hlinkClick r:id="rId2"/>
          </p:cNvPr>
          <p:cNvPicPr>
            <a:picLocks noChangeAspect="1"/>
          </p:cNvPicPr>
          <p:nvPr/>
        </p:nvPicPr>
        <p:blipFill>
          <a:blip r:embed="rId3"/>
          <a:stretch>
            <a:fillRect/>
          </a:stretch>
        </p:blipFill>
        <p:spPr>
          <a:xfrm>
            <a:off x="1097280" y="3837094"/>
            <a:ext cx="7268589" cy="466790"/>
          </a:xfrm>
          <a:prstGeom prst="rect">
            <a:avLst/>
          </a:prstGeom>
        </p:spPr>
      </p:pic>
      <p:pic>
        <p:nvPicPr>
          <p:cNvPr id="3" name="Picture 2">
            <a:hlinkClick r:id="rId2"/>
          </p:cNvPr>
          <p:cNvPicPr>
            <a:picLocks noChangeAspect="1"/>
          </p:cNvPicPr>
          <p:nvPr/>
        </p:nvPicPr>
        <p:blipFill>
          <a:blip r:embed="rId4"/>
          <a:stretch>
            <a:fillRect/>
          </a:stretch>
        </p:blipFill>
        <p:spPr>
          <a:xfrm>
            <a:off x="1600200" y="4303884"/>
            <a:ext cx="5963291" cy="1787750"/>
          </a:xfrm>
          <a:prstGeom prst="rect">
            <a:avLst/>
          </a:prstGeom>
          <a:ln>
            <a:solidFill>
              <a:schemeClr val="accent1"/>
            </a:solidFill>
          </a:ln>
        </p:spPr>
      </p:pic>
    </p:spTree>
    <p:extLst>
      <p:ext uri="{BB962C8B-B14F-4D97-AF65-F5344CB8AC3E}">
        <p14:creationId xmlns:p14="http://schemas.microsoft.com/office/powerpoint/2010/main" val="299135572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Lab 3: Search Processing Language</a:t>
            </a:r>
          </a:p>
        </p:txBody>
      </p:sp>
      <p:sp>
        <p:nvSpPr>
          <p:cNvPr id="4" name="Text Placeholder 3"/>
          <p:cNvSpPr>
            <a:spLocks noGrp="1"/>
          </p:cNvSpPr>
          <p:nvPr>
            <p:ph type="body" sz="quarter" idx="10"/>
          </p:nvPr>
        </p:nvSpPr>
        <p:spPr/>
        <p:txBody>
          <a:bodyPr/>
          <a:lstStyle/>
          <a:p>
            <a:pPr algn="l"/>
            <a:r>
              <a:rPr lang="en-US" sz="2400" dirty="0"/>
              <a:t>Estimated Duration: 45 minutes</a:t>
            </a:r>
          </a:p>
        </p:txBody>
      </p:sp>
      <p:pic>
        <p:nvPicPr>
          <p:cNvPr id="1026" name="Picture 2">
            <a:extLst>
              <a:ext uri="{FF2B5EF4-FFF2-40B4-BE49-F238E27FC236}">
                <a16:creationId xmlns:a16="http://schemas.microsoft.com/office/drawing/2014/main" id="{BC527294-849F-5442-BFA7-274887E864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98100" y="372762"/>
            <a:ext cx="1231900" cy="15240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0FE7B45C-258E-9E4D-9835-2781A9423B2B}"/>
              </a:ext>
            </a:extLst>
          </p:cNvPr>
          <p:cNvSpPr txBox="1"/>
          <p:nvPr/>
        </p:nvSpPr>
        <p:spPr>
          <a:xfrm>
            <a:off x="609600" y="5100935"/>
            <a:ext cx="4343400" cy="923330"/>
          </a:xfrm>
          <a:prstGeom prst="rect">
            <a:avLst/>
          </a:prstGeom>
          <a:solidFill>
            <a:schemeClr val="bg1"/>
          </a:solidFill>
          <a:ln>
            <a:solidFill>
              <a:schemeClr val="accent1"/>
            </a:solidFill>
          </a:ln>
        </p:spPr>
        <p:txBody>
          <a:bodyPr wrap="square" rtlCol="0">
            <a:spAutoFit/>
          </a:bodyPr>
          <a:lstStyle/>
          <a:p>
            <a:r>
              <a:rPr lang="en-US" dirty="0"/>
              <a:t>Questions? Comments?</a:t>
            </a:r>
          </a:p>
          <a:p>
            <a:r>
              <a:rPr lang="en-US" dirty="0"/>
              <a:t>Dan’s cell phone: (413) 455-0856</a:t>
            </a:r>
          </a:p>
          <a:p>
            <a:r>
              <a:rPr lang="en-US" dirty="0"/>
              <a:t>Dan’s email: </a:t>
            </a:r>
            <a:r>
              <a:rPr lang="en-US" dirty="0">
                <a:hlinkClick r:id="rId3"/>
              </a:rPr>
              <a:t>danc@onlc.com</a:t>
            </a:r>
            <a:endParaRPr lang="en-US" dirty="0"/>
          </a:p>
        </p:txBody>
      </p:sp>
      <p:sp>
        <p:nvSpPr>
          <p:cNvPr id="5" name="Rectangle 1">
            <a:extLst>
              <a:ext uri="{FF2B5EF4-FFF2-40B4-BE49-F238E27FC236}">
                <a16:creationId xmlns:a16="http://schemas.microsoft.com/office/drawing/2014/main" id="{03499815-5638-EE4C-AFBC-EA82E910CEC5}"/>
              </a:ext>
            </a:extLst>
          </p:cNvPr>
          <p:cNvSpPr>
            <a:spLocks noGrp="1" noChangeArrowheads="1"/>
          </p:cNvSpPr>
          <p:nvPr>
            <p:ph type="subTitle" idx="1"/>
          </p:nvPr>
        </p:nvSpPr>
        <p:spPr bwMode="auto">
          <a:xfrm>
            <a:off x="762000" y="2105560"/>
            <a:ext cx="10668000" cy="30175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342792" tIns="0" rIns="0" bIns="0" numCol="2"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effectLst/>
                <a:latin typeface="Calibri" panose="020F0502020204030204" pitchFamily="34" charset="0"/>
              </a:rPr>
              <a:t>Anatomy of a Search, </a:t>
            </a:r>
            <a:r>
              <a:rPr kumimoji="0" lang="en-US" altLang="en-US" sz="1200" b="0" i="0" u="none" strike="noStrike" cap="none" normalizeH="0" baseline="0" dirty="0">
                <a:ln>
                  <a:noFill/>
                </a:ln>
                <a:effectLst/>
                <a:latin typeface="Calibri" panose="020F0502020204030204" pitchFamily="34" charset="0"/>
              </a:rPr>
              <a:t>Page 54</a:t>
            </a:r>
            <a:endParaRPr kumimoji="0" lang="en-US" altLang="en-US" sz="1400" b="1"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effectLst/>
                <a:latin typeface="Calibri" panose="020F0502020204030204" pitchFamily="34"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effectLst/>
                <a:latin typeface="Calibri" panose="020F0502020204030204" pitchFamily="34" charset="0"/>
              </a:rPr>
              <a:t>Search pipeline, </a:t>
            </a:r>
            <a:r>
              <a:rPr kumimoji="0" lang="en-US" altLang="en-US" sz="1200" b="0" i="0" u="none" strike="noStrike" cap="none" normalizeH="0" baseline="0" dirty="0">
                <a:ln>
                  <a:noFill/>
                </a:ln>
                <a:effectLst/>
                <a:latin typeface="Calibri" panose="020F0502020204030204" pitchFamily="34" charset="0"/>
              </a:rPr>
              <a:t>Page 55</a:t>
            </a:r>
            <a:endParaRPr kumimoji="0" lang="en-US" altLang="en-US" sz="1400" b="1"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400" b="1"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effectLst/>
                <a:latin typeface="Calibri" panose="020F0502020204030204" pitchFamily="34" charset="0"/>
              </a:rPr>
              <a:t>Time modifiers, </a:t>
            </a:r>
            <a:r>
              <a:rPr kumimoji="0" lang="en-US" altLang="en-US" sz="1200" b="0" i="0" u="none" strike="noStrike" cap="none" normalizeH="0" baseline="0" dirty="0">
                <a:ln>
                  <a:noFill/>
                </a:ln>
                <a:effectLst/>
                <a:latin typeface="Calibri" panose="020F0502020204030204" pitchFamily="34" charset="0"/>
              </a:rPr>
              <a:t>Pages 56-57</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effectLst/>
                <a:latin typeface="Calibri" panose="020F0502020204030204" pitchFamily="34" charset="0"/>
              </a:rPr>
              <a:t> </a:t>
            </a:r>
            <a:endParaRPr kumimoji="0" lang="en-US" altLang="en-US" sz="1400" b="1"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effectLst/>
                <a:latin typeface="Calibri" panose="020F0502020204030204" pitchFamily="34" charset="0"/>
              </a:rPr>
              <a:t>Filtering search results, </a:t>
            </a:r>
            <a:r>
              <a:rPr kumimoji="0" lang="en-US" altLang="en-US" sz="1200" b="0" i="0" u="none" strike="noStrike" cap="none" normalizeH="0" baseline="0" dirty="0">
                <a:ln>
                  <a:noFill/>
                </a:ln>
                <a:effectLst/>
                <a:latin typeface="Calibri" panose="020F0502020204030204" pitchFamily="34" charset="0"/>
              </a:rPr>
              <a:t>Page 58</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effectLst/>
                <a:latin typeface="Calibri" panose="020F0502020204030204" pitchFamily="34" charset="0"/>
              </a:rPr>
              <a:t> </a:t>
            </a:r>
            <a:endParaRPr kumimoji="0" lang="en-US" altLang="en-US" sz="1400" b="1"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effectLst/>
                <a:latin typeface="Calibri" panose="020F0502020204030204" pitchFamily="34" charset="0"/>
              </a:rPr>
              <a:t>Search command – stats, </a:t>
            </a:r>
            <a:r>
              <a:rPr kumimoji="0" lang="en-US" altLang="en-US" sz="1200" b="0" i="0" u="none" strike="noStrike" cap="none" normalizeH="0" baseline="0" dirty="0">
                <a:ln>
                  <a:noFill/>
                </a:ln>
                <a:effectLst/>
                <a:latin typeface="Calibri" panose="020F0502020204030204" pitchFamily="34" charset="0"/>
              </a:rPr>
              <a:t>Pages 59-60</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effectLst/>
                <a:latin typeface="Calibri" panose="020F0502020204030204" pitchFamily="34" charset="0"/>
              </a:rPr>
              <a:t> </a:t>
            </a:r>
            <a:endParaRPr kumimoji="0" lang="en-US" altLang="en-US" sz="1400" b="1"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effectLst/>
                <a:latin typeface="Calibri" panose="020F0502020204030204" pitchFamily="34" charset="0"/>
              </a:rPr>
              <a:t>Search command – top/rare, </a:t>
            </a:r>
            <a:r>
              <a:rPr kumimoji="0" lang="en-US" altLang="en-US" sz="1200" b="0" i="0" u="none" strike="noStrike" cap="none" normalizeH="0" baseline="0" dirty="0">
                <a:ln>
                  <a:noFill/>
                </a:ln>
                <a:effectLst/>
                <a:latin typeface="Calibri" panose="020F0502020204030204" pitchFamily="34" charset="0"/>
              </a:rPr>
              <a:t>Pages 60-61</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effectLst/>
                <a:latin typeface="Calibri" panose="020F0502020204030204" pitchFamily="34" charset="0"/>
              </a:rPr>
              <a:t>!! NOTE:</a:t>
            </a:r>
            <a:r>
              <a:rPr kumimoji="0" lang="en-US" altLang="en-US" sz="1200" b="0" i="0" u="none" strike="noStrike" cap="none" normalizeH="0" baseline="0" dirty="0">
                <a:ln>
                  <a:noFill/>
                </a:ln>
                <a:effectLst/>
                <a:latin typeface="Calibri" panose="020F0502020204030204" pitchFamily="34" charset="0"/>
              </a:rPr>
              <a:t> The second block of SPL in this section is incorrect. The correct SPL is: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effectLst/>
                <a:latin typeface="Calibri" panose="020F0502020204030204" pitchFamily="34"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effectLst/>
                <a:latin typeface="Consolas" panose="020B0609020204030204" pitchFamily="49" charset="0"/>
              </a:rPr>
              <a:t>index=main | top </a:t>
            </a:r>
            <a:r>
              <a:rPr kumimoji="0" lang="en-US" altLang="en-US" sz="1200" b="0" i="0" u="none" strike="noStrike" cap="none" normalizeH="0" baseline="0" dirty="0" err="1">
                <a:ln>
                  <a:noFill/>
                </a:ln>
                <a:effectLst/>
                <a:latin typeface="Consolas" panose="020B0609020204030204" pitchFamily="49" charset="0"/>
              </a:rPr>
              <a:t>http_uri</a:t>
            </a:r>
            <a:r>
              <a:rPr kumimoji="0" lang="en-US" altLang="en-US" sz="1200" b="0" i="0" u="none" strike="noStrike" cap="none" normalizeH="0" baseline="0" dirty="0">
                <a:ln>
                  <a:noFill/>
                </a:ln>
                <a:effectLst/>
                <a:latin typeface="Consolas" panose="020B0609020204030204" pitchFamily="49" charset="0"/>
              </a:rPr>
              <a:t> limit=5 </a:t>
            </a:r>
            <a:r>
              <a:rPr kumimoji="0" lang="en-US" altLang="en-US" sz="1200" b="0" i="0" u="none" strike="noStrike" cap="none" normalizeH="0" baseline="0" dirty="0" err="1">
                <a:ln>
                  <a:noFill/>
                </a:ln>
                <a:effectLst/>
                <a:latin typeface="Consolas" panose="020B0609020204030204" pitchFamily="49" charset="0"/>
              </a:rPr>
              <a:t>showperc</a:t>
            </a:r>
            <a:r>
              <a:rPr kumimoji="0" lang="en-US" altLang="en-US" sz="1200" b="0" i="0" u="none" strike="noStrike" cap="none" normalizeH="0" baseline="0" dirty="0">
                <a:ln>
                  <a:noFill/>
                </a:ln>
                <a:effectLst/>
                <a:latin typeface="Consolas" panose="020B0609020204030204" pitchFamily="49" charset="0"/>
              </a:rPr>
              <a:t>=false</a:t>
            </a:r>
            <a:endParaRPr kumimoji="0" lang="en-US" altLang="en-US" sz="1200" b="0"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effectLst/>
                <a:latin typeface="Calibri" panose="020F0502020204030204" pitchFamily="34" charset="0"/>
              </a:rPr>
              <a:t> </a:t>
            </a:r>
            <a:endParaRPr kumimoji="0" lang="en-US" altLang="en-US" sz="1400" b="1"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effectLst/>
                <a:latin typeface="Calibri" panose="020F0502020204030204" pitchFamily="34" charset="0"/>
              </a:rPr>
              <a:t>Search commands – chart and </a:t>
            </a:r>
            <a:r>
              <a:rPr kumimoji="0" lang="en-US" altLang="en-US" sz="1400" b="1" i="0" u="none" strike="noStrike" cap="none" normalizeH="0" baseline="0" dirty="0" err="1">
                <a:ln>
                  <a:noFill/>
                </a:ln>
                <a:effectLst/>
                <a:latin typeface="Calibri" panose="020F0502020204030204" pitchFamily="34" charset="0"/>
              </a:rPr>
              <a:t>timechart</a:t>
            </a:r>
            <a:r>
              <a:rPr lang="en-US" altLang="en-US" sz="1400" b="1" dirty="0">
                <a:latin typeface="Calibri" panose="020F0502020204030204" pitchFamily="34" charset="0"/>
              </a:rPr>
              <a:t>, </a:t>
            </a:r>
            <a:r>
              <a:rPr kumimoji="0" lang="en-US" altLang="en-US" sz="1200" b="0" i="0" u="none" strike="noStrike" cap="none" normalizeH="0" baseline="0" dirty="0">
                <a:ln>
                  <a:noFill/>
                </a:ln>
                <a:effectLst/>
                <a:latin typeface="Calibri" panose="020F0502020204030204" pitchFamily="34" charset="0"/>
              </a:rPr>
              <a:t>Pages 61-64</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effectLst/>
                <a:latin typeface="Calibri" panose="020F0502020204030204" pitchFamily="34" charset="0"/>
              </a:rPr>
              <a:t>Search command – </a:t>
            </a:r>
            <a:r>
              <a:rPr kumimoji="0" lang="en-US" altLang="en-US" sz="1400" b="1" i="0" u="none" strike="noStrike" cap="none" normalizeH="0" baseline="0" dirty="0" err="1">
                <a:ln>
                  <a:noFill/>
                </a:ln>
                <a:effectLst/>
                <a:latin typeface="Calibri" panose="020F0502020204030204" pitchFamily="34" charset="0"/>
              </a:rPr>
              <a:t>eval</a:t>
            </a:r>
            <a:r>
              <a:rPr lang="en-US" altLang="en-US" sz="1400" b="1" dirty="0">
                <a:latin typeface="Calibri" panose="020F0502020204030204" pitchFamily="34" charset="0"/>
              </a:rPr>
              <a:t>, </a:t>
            </a:r>
            <a:r>
              <a:rPr kumimoji="0" lang="en-US" altLang="en-US" sz="1200" b="0" i="0" u="none" strike="noStrike" cap="none" normalizeH="0" baseline="0" dirty="0">
                <a:ln>
                  <a:noFill/>
                </a:ln>
                <a:effectLst/>
                <a:latin typeface="Calibri" panose="020F0502020204030204" pitchFamily="34" charset="0"/>
              </a:rPr>
              <a:t>Pages 64-65</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effectLst/>
                <a:latin typeface="Calibri" panose="020F0502020204030204" pitchFamily="34" charset="0"/>
              </a:rPr>
              <a:t> </a:t>
            </a:r>
            <a:endParaRPr kumimoji="0" lang="en-US" altLang="en-US" sz="1400" b="1"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effectLst/>
                <a:latin typeface="Calibri" panose="020F0502020204030204" pitchFamily="34" charset="0"/>
              </a:rPr>
              <a:t>Search command – rex, </a:t>
            </a:r>
            <a:r>
              <a:rPr kumimoji="0" lang="en-US" altLang="en-US" sz="1200" b="0" i="0" u="none" strike="noStrike" cap="none" normalizeH="0" baseline="0" dirty="0">
                <a:ln>
                  <a:noFill/>
                </a:ln>
                <a:effectLst/>
                <a:latin typeface="Calibri" panose="020F0502020204030204" pitchFamily="34" charset="0"/>
              </a:rPr>
              <a:t>Page 66</a:t>
            </a:r>
            <a:endParaRPr kumimoji="0" lang="LID8192" altLang="en-US" sz="1200" b="0" i="0" u="none" strike="noStrike" cap="none" normalizeH="0" baseline="0" dirty="0">
              <a:ln>
                <a:noFill/>
              </a:ln>
              <a:effectLst/>
              <a:latin typeface="Calibri" panose="020F0502020204030204" pitchFamily="34" charset="0"/>
            </a:endParaRPr>
          </a:p>
          <a:p>
            <a:pPr lvl="0" eaLnBrk="0" hangingPunct="0">
              <a:spcBef>
                <a:spcPct val="0"/>
              </a:spcBef>
              <a:buClrTx/>
              <a:buSzTx/>
            </a:pPr>
            <a:r>
              <a:rPr lang="en-US" altLang="en-US" sz="1200" b="1" dirty="0">
                <a:latin typeface="Calibri" panose="020F0502020204030204" pitchFamily="34" charset="0"/>
              </a:rPr>
              <a:t>!! NOTE: </a:t>
            </a:r>
            <a:r>
              <a:rPr lang="en-US" altLang="en-US" sz="1200" dirty="0">
                <a:latin typeface="Calibri" panose="020F0502020204030204" pitchFamily="34" charset="0"/>
              </a:rPr>
              <a:t>The text in the book is incorrect for this command. The following is the corrected version:</a:t>
            </a:r>
          </a:p>
          <a:p>
            <a:pPr lvl="0" eaLnBrk="0" hangingPunct="0">
              <a:spcBef>
                <a:spcPct val="0"/>
              </a:spcBef>
              <a:buClrTx/>
              <a:buSzTx/>
            </a:pPr>
            <a:endParaRPr lang="en-US" altLang="en-US" sz="1200" dirty="0">
              <a:latin typeface="Calibri" panose="020F0502020204030204" pitchFamily="34" charset="0"/>
            </a:endParaRPr>
          </a:p>
          <a:p>
            <a:pPr lvl="0" eaLnBrk="0" hangingPunct="0">
              <a:spcBef>
                <a:spcPct val="0"/>
              </a:spcBef>
              <a:buClrTx/>
              <a:buSzTx/>
            </a:pPr>
            <a:r>
              <a:rPr lang="en-US" altLang="en-US" sz="1200" dirty="0">
                <a:latin typeface="Courier New" panose="02070309020205020404" pitchFamily="49" charset="0"/>
                <a:cs typeface="Courier New" panose="02070309020205020404" pitchFamily="49" charset="0"/>
              </a:rPr>
              <a:t>index=main </a:t>
            </a:r>
            <a:r>
              <a:rPr lang="en-US" altLang="en-US" sz="1200" dirty="0" err="1">
                <a:latin typeface="Courier New" panose="02070309020205020404" pitchFamily="49" charset="0"/>
                <a:cs typeface="Courier New" panose="02070309020205020404" pitchFamily="49" charset="0"/>
              </a:rPr>
              <a:t>http_user_agent</a:t>
            </a:r>
            <a:r>
              <a:rPr lang="en-US" altLang="en-US" sz="1200" dirty="0">
                <a:latin typeface="Courier New" panose="02070309020205020404" pitchFamily="49" charset="0"/>
                <a:cs typeface="Courier New" panose="02070309020205020404" pitchFamily="49" charset="0"/>
              </a:rPr>
              <a:t>="*Chrome*" | rex field=</a:t>
            </a:r>
            <a:r>
              <a:rPr lang="en-US" altLang="en-US" sz="1200" dirty="0" err="1">
                <a:latin typeface="Courier New" panose="02070309020205020404" pitchFamily="49" charset="0"/>
                <a:cs typeface="Courier New" panose="02070309020205020404" pitchFamily="49" charset="0"/>
              </a:rPr>
              <a:t>http_user_agent</a:t>
            </a:r>
            <a:r>
              <a:rPr lang="en-US" altLang="en-US" sz="1200" dirty="0">
                <a:latin typeface="Courier New" panose="02070309020205020404" pitchFamily="49" charset="0"/>
                <a:cs typeface="Courier New" panose="02070309020205020404" pitchFamily="49" charset="0"/>
              </a:rPr>
              <a:t> "Chrome/ ?(?&lt;</a:t>
            </a:r>
            <a:r>
              <a:rPr lang="en-US" altLang="en-US" sz="1200" dirty="0" err="1">
                <a:latin typeface="Courier New" panose="02070309020205020404" pitchFamily="49" charset="0"/>
                <a:cs typeface="Courier New" panose="02070309020205020404" pitchFamily="49" charset="0"/>
              </a:rPr>
              <a:t>Chrome_Version</a:t>
            </a:r>
            <a:r>
              <a:rPr lang="en-US" altLang="en-US" sz="1200" dirty="0">
                <a:latin typeface="Courier New" panose="02070309020205020404" pitchFamily="49" charset="0"/>
                <a:cs typeface="Courier New" panose="02070309020205020404" pitchFamily="49" charset="0"/>
              </a:rPr>
              <a:t>&gt;.+?) ?Safari" | top </a:t>
            </a:r>
            <a:r>
              <a:rPr lang="en-US" altLang="en-US" sz="1200" dirty="0" err="1">
                <a:latin typeface="Courier New" panose="02070309020205020404" pitchFamily="49" charset="0"/>
                <a:cs typeface="Courier New" panose="02070309020205020404" pitchFamily="49" charset="0"/>
              </a:rPr>
              <a:t>Chrome_Version</a:t>
            </a:r>
            <a:endParaRPr kumimoji="0" lang="en-US" altLang="en-US" sz="2000" b="0" i="0" u="none" strike="noStrike" cap="none" normalizeH="0" baseline="0" dirty="0">
              <a:ln>
                <a:noFill/>
              </a:ln>
              <a:effectLst/>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67461536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Module 4: Reporting, Alerts, and Search Optimization</a:t>
            </a:r>
            <a:br>
              <a:rPr lang="en-US" dirty="0"/>
            </a:br>
            <a:endParaRPr lang="en-US" dirty="0"/>
          </a:p>
        </p:txBody>
      </p:sp>
    </p:spTree>
    <p:extLst>
      <p:ext uri="{BB962C8B-B14F-4D97-AF65-F5344CB8AC3E}">
        <p14:creationId xmlns:p14="http://schemas.microsoft.com/office/powerpoint/2010/main" val="23554813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Courseware</a:t>
            </a:r>
          </a:p>
        </p:txBody>
      </p:sp>
      <p:sp>
        <p:nvSpPr>
          <p:cNvPr id="3" name="Slide Number Placeholder 2"/>
          <p:cNvSpPr>
            <a:spLocks noGrp="1"/>
          </p:cNvSpPr>
          <p:nvPr>
            <p:ph type="sldNum" sz="quarter" idx="12"/>
          </p:nvPr>
        </p:nvSpPr>
        <p:spPr/>
        <p:txBody>
          <a:bodyPr/>
          <a:lstStyle/>
          <a:p>
            <a:fld id="{D814DA60-3BEE-4BCE-BEDB-E433FD970963}" type="slidenum">
              <a:rPr lang="en-US" smtClean="0"/>
              <a:pPr/>
              <a:t>5</a:t>
            </a:fld>
            <a:endParaRPr lang="en-US" dirty="0"/>
          </a:p>
        </p:txBody>
      </p:sp>
      <p:sp>
        <p:nvSpPr>
          <p:cNvPr id="4" name="Text Placeholder 3"/>
          <p:cNvSpPr>
            <a:spLocks noGrp="1"/>
          </p:cNvSpPr>
          <p:nvPr>
            <p:ph type="body" sz="quarter" idx="13"/>
          </p:nvPr>
        </p:nvSpPr>
        <p:spPr>
          <a:xfrm>
            <a:off x="609600" y="1066800"/>
            <a:ext cx="7162800" cy="5105400"/>
          </a:xfrm>
        </p:spPr>
        <p:txBody>
          <a:bodyPr/>
          <a:lstStyle/>
          <a:p>
            <a:r>
              <a:rPr lang="en-US" dirty="0"/>
              <a:t>Splunk 7 Essentials</a:t>
            </a:r>
          </a:p>
          <a:p>
            <a:r>
              <a:rPr lang="en-US" dirty="0"/>
              <a:t>Supplemental notes: </a:t>
            </a:r>
            <a:r>
              <a:rPr lang="en-US" dirty="0">
                <a:hlinkClick r:id="rId2"/>
              </a:rPr>
              <a:t>http://bit.ly/ONLCXSPLK1</a:t>
            </a:r>
            <a:r>
              <a:rPr lang="en-US" dirty="0"/>
              <a:t> </a:t>
            </a:r>
          </a:p>
        </p:txBody>
      </p:sp>
      <p:pic>
        <p:nvPicPr>
          <p:cNvPr id="5" name="Picture 4"/>
          <p:cNvPicPr>
            <a:picLocks noChangeAspect="1"/>
          </p:cNvPicPr>
          <p:nvPr/>
        </p:nvPicPr>
        <p:blipFill>
          <a:blip r:embed="rId3"/>
          <a:stretch>
            <a:fillRect/>
          </a:stretch>
        </p:blipFill>
        <p:spPr>
          <a:xfrm>
            <a:off x="8077200" y="1066799"/>
            <a:ext cx="3505200" cy="4326387"/>
          </a:xfrm>
          <a:prstGeom prst="rect">
            <a:avLst/>
          </a:prstGeom>
        </p:spPr>
      </p:pic>
    </p:spTree>
    <p:extLst>
      <p:ext uri="{BB962C8B-B14F-4D97-AF65-F5344CB8AC3E}">
        <p14:creationId xmlns:p14="http://schemas.microsoft.com/office/powerpoint/2010/main" val="24801993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b="1" dirty="0">
                <a:solidFill>
                  <a:schemeClr val="tx2"/>
                </a:solidFill>
                <a:effectLst/>
                <a:latin typeface="+mj-lt"/>
                <a:ea typeface="+mj-ea"/>
                <a:cs typeface="+mj-cs"/>
              </a:rPr>
              <a:t>Reporting, Alerts, and Search Optimization</a:t>
            </a:r>
            <a:endParaRPr lang="en-US" dirty="0"/>
          </a:p>
        </p:txBody>
      </p:sp>
      <p:sp>
        <p:nvSpPr>
          <p:cNvPr id="6" name="Content Placeholder 5"/>
          <p:cNvSpPr>
            <a:spLocks noGrp="1"/>
          </p:cNvSpPr>
          <p:nvPr>
            <p:ph idx="1"/>
          </p:nvPr>
        </p:nvSpPr>
        <p:spPr/>
        <p:txBody>
          <a:bodyPr/>
          <a:lstStyle/>
          <a:p>
            <a:r>
              <a:rPr lang="en-US" dirty="0"/>
              <a:t>Creating event types and tags</a:t>
            </a:r>
          </a:p>
          <a:p>
            <a:r>
              <a:rPr lang="en-US" dirty="0"/>
              <a:t>Creating and saving reports</a:t>
            </a:r>
          </a:p>
          <a:p>
            <a:r>
              <a:rPr lang="en-US" dirty="0"/>
              <a:t>Getting alerts when conditions change</a:t>
            </a:r>
          </a:p>
          <a:p>
            <a:r>
              <a:rPr lang="en-US" dirty="0"/>
              <a:t>Making search faster</a:t>
            </a:r>
          </a:p>
        </p:txBody>
      </p:sp>
      <p:pic>
        <p:nvPicPr>
          <p:cNvPr id="2" name="Picture 1"/>
          <p:cNvPicPr>
            <a:picLocks noChangeAspect="1"/>
          </p:cNvPicPr>
          <p:nvPr/>
        </p:nvPicPr>
        <p:blipFill>
          <a:blip r:embed="rId2"/>
          <a:stretch>
            <a:fillRect/>
          </a:stretch>
        </p:blipFill>
        <p:spPr>
          <a:xfrm>
            <a:off x="3906143" y="1375359"/>
            <a:ext cx="7249537" cy="362001"/>
          </a:xfrm>
          <a:prstGeom prst="rect">
            <a:avLst/>
          </a:prstGeom>
        </p:spPr>
      </p:pic>
    </p:spTree>
    <p:extLst>
      <p:ext uri="{BB962C8B-B14F-4D97-AF65-F5344CB8AC3E}">
        <p14:creationId xmlns:p14="http://schemas.microsoft.com/office/powerpoint/2010/main" val="404568741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7224215" y="3370727"/>
            <a:ext cx="4312920" cy="2067263"/>
          </a:xfrm>
          <a:prstGeom prst="rect">
            <a:avLst/>
          </a:prstGeom>
          <a:ln>
            <a:solidFill>
              <a:schemeClr val="accent1"/>
            </a:solidFill>
          </a:ln>
        </p:spPr>
      </p:pic>
      <p:sp>
        <p:nvSpPr>
          <p:cNvPr id="2" name="Title 1"/>
          <p:cNvSpPr>
            <a:spLocks noGrp="1"/>
          </p:cNvSpPr>
          <p:nvPr>
            <p:ph type="title"/>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Data classification with Event Types</a:t>
            </a:r>
            <a:br>
              <a:rPr lang="en-US" sz="3600" dirty="0">
                <a:solidFill>
                  <a:schemeClr val="tx2"/>
                </a:solidFill>
                <a:effectLst/>
                <a:latin typeface="+mj-lt"/>
                <a:ea typeface="+mj-ea"/>
                <a:cs typeface="+mj-cs"/>
              </a:rPr>
            </a:br>
            <a:endParaRPr lang="en-US" dirty="0"/>
          </a:p>
        </p:txBody>
      </p:sp>
      <p:sp>
        <p:nvSpPr>
          <p:cNvPr id="3" name="Content Placeholder 2"/>
          <p:cNvSpPr>
            <a:spLocks noGrp="1"/>
          </p:cNvSpPr>
          <p:nvPr>
            <p:ph idx="1"/>
          </p:nvPr>
        </p:nvSpPr>
        <p:spPr>
          <a:xfrm>
            <a:off x="1258618" y="1737360"/>
            <a:ext cx="6285182" cy="4023360"/>
          </a:xfrm>
        </p:spPr>
        <p:txBody>
          <a:bodyPr/>
          <a:lstStyle/>
          <a:p>
            <a:r>
              <a:rPr lang="en-US" dirty="0"/>
              <a:t>Event type = Label based on characteristics of the data </a:t>
            </a:r>
          </a:p>
          <a:p>
            <a:r>
              <a:rPr lang="en-US" dirty="0"/>
              <a:t>E.g. An event type called “Server Error” for </a:t>
            </a:r>
            <a:r>
              <a:rPr lang="en-US" dirty="0" err="1">
                <a:latin typeface="Courier New" panose="02070309020205020404" pitchFamily="49" charset="0"/>
                <a:cs typeface="Courier New" panose="02070309020205020404" pitchFamily="49" charset="0"/>
              </a:rPr>
              <a:t>http_status_code</a:t>
            </a:r>
            <a:r>
              <a:rPr lang="en-US" dirty="0">
                <a:latin typeface="Courier New" panose="02070309020205020404" pitchFamily="49" charset="0"/>
                <a:cs typeface="Courier New" panose="02070309020205020404" pitchFamily="49" charset="0"/>
              </a:rPr>
              <a:t>=50*</a:t>
            </a:r>
          </a:p>
        </p:txBody>
      </p:sp>
      <p:pic>
        <p:nvPicPr>
          <p:cNvPr id="4" name="Picture 3"/>
          <p:cNvPicPr>
            <a:picLocks noChangeAspect="1"/>
          </p:cNvPicPr>
          <p:nvPr/>
        </p:nvPicPr>
        <p:blipFill>
          <a:blip r:embed="rId3"/>
          <a:stretch>
            <a:fillRect/>
          </a:stretch>
        </p:blipFill>
        <p:spPr>
          <a:xfrm>
            <a:off x="7673855" y="1011981"/>
            <a:ext cx="3863280" cy="2667000"/>
          </a:xfrm>
          <a:prstGeom prst="rect">
            <a:avLst/>
          </a:prstGeom>
          <a:ln>
            <a:solidFill>
              <a:schemeClr val="accent1"/>
            </a:solidFill>
          </a:ln>
        </p:spPr>
      </p:pic>
    </p:spTree>
    <p:extLst>
      <p:ext uri="{BB962C8B-B14F-4D97-AF65-F5344CB8AC3E}">
        <p14:creationId xmlns:p14="http://schemas.microsoft.com/office/powerpoint/2010/main" val="267799274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Data normalization with Tags</a:t>
            </a:r>
            <a:br>
              <a:rPr lang="en-US" sz="3600" dirty="0">
                <a:solidFill>
                  <a:schemeClr val="tx2"/>
                </a:solidFill>
                <a:effectLst/>
                <a:latin typeface="+mj-lt"/>
                <a:ea typeface="+mj-ea"/>
                <a:cs typeface="+mj-cs"/>
              </a:rPr>
            </a:br>
            <a:endParaRPr lang="en-US" dirty="0"/>
          </a:p>
        </p:txBody>
      </p:sp>
      <p:sp>
        <p:nvSpPr>
          <p:cNvPr id="3" name="Content Placeholder 2"/>
          <p:cNvSpPr>
            <a:spLocks noGrp="1"/>
          </p:cNvSpPr>
          <p:nvPr>
            <p:ph idx="1"/>
          </p:nvPr>
        </p:nvSpPr>
        <p:spPr>
          <a:xfrm>
            <a:off x="1097280" y="1845734"/>
            <a:ext cx="5760720" cy="4023360"/>
          </a:xfrm>
        </p:spPr>
        <p:txBody>
          <a:bodyPr/>
          <a:lstStyle/>
          <a:p>
            <a:r>
              <a:rPr lang="en-US" dirty="0"/>
              <a:t>Allow you to further categorize your data</a:t>
            </a:r>
          </a:p>
        </p:txBody>
      </p:sp>
      <p:pic>
        <p:nvPicPr>
          <p:cNvPr id="4" name="Picture 3"/>
          <p:cNvPicPr>
            <a:picLocks noChangeAspect="1"/>
          </p:cNvPicPr>
          <p:nvPr/>
        </p:nvPicPr>
        <p:blipFill>
          <a:blip r:embed="rId2"/>
          <a:stretch>
            <a:fillRect/>
          </a:stretch>
        </p:blipFill>
        <p:spPr>
          <a:xfrm>
            <a:off x="7239000" y="1066800"/>
            <a:ext cx="4163155" cy="2396279"/>
          </a:xfrm>
          <a:prstGeom prst="rect">
            <a:avLst/>
          </a:prstGeom>
          <a:ln>
            <a:solidFill>
              <a:schemeClr val="accent1"/>
            </a:solidFill>
          </a:ln>
        </p:spPr>
      </p:pic>
      <p:pic>
        <p:nvPicPr>
          <p:cNvPr id="5" name="Picture 4"/>
          <p:cNvPicPr>
            <a:picLocks noChangeAspect="1"/>
          </p:cNvPicPr>
          <p:nvPr/>
        </p:nvPicPr>
        <p:blipFill>
          <a:blip r:embed="rId3"/>
          <a:stretch>
            <a:fillRect/>
          </a:stretch>
        </p:blipFill>
        <p:spPr>
          <a:xfrm>
            <a:off x="7878623" y="4701601"/>
            <a:ext cx="3277057" cy="619211"/>
          </a:xfrm>
          <a:prstGeom prst="rect">
            <a:avLst/>
          </a:prstGeom>
        </p:spPr>
      </p:pic>
      <p:pic>
        <p:nvPicPr>
          <p:cNvPr id="6" name="Picture 5"/>
          <p:cNvPicPr>
            <a:picLocks noChangeAspect="1"/>
          </p:cNvPicPr>
          <p:nvPr/>
        </p:nvPicPr>
        <p:blipFill>
          <a:blip r:embed="rId4"/>
          <a:stretch>
            <a:fillRect/>
          </a:stretch>
        </p:blipFill>
        <p:spPr>
          <a:xfrm>
            <a:off x="1138458" y="3035814"/>
            <a:ext cx="4787267" cy="2941654"/>
          </a:xfrm>
          <a:prstGeom prst="rect">
            <a:avLst/>
          </a:prstGeom>
        </p:spPr>
      </p:pic>
    </p:spTree>
    <p:extLst>
      <p:ext uri="{BB962C8B-B14F-4D97-AF65-F5344CB8AC3E}">
        <p14:creationId xmlns:p14="http://schemas.microsoft.com/office/powerpoint/2010/main" val="24363438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Data enrichment with Lookups</a:t>
            </a:r>
            <a:br>
              <a:rPr lang="en-US" sz="3600" dirty="0">
                <a:solidFill>
                  <a:schemeClr val="tx2"/>
                </a:solidFill>
                <a:effectLst/>
                <a:latin typeface="+mj-lt"/>
                <a:ea typeface="+mj-ea"/>
                <a:cs typeface="+mj-cs"/>
              </a:rPr>
            </a:br>
            <a:endParaRPr lang="en-US" dirty="0"/>
          </a:p>
        </p:txBody>
      </p:sp>
      <p:sp>
        <p:nvSpPr>
          <p:cNvPr id="3" name="Content Placeholder 2"/>
          <p:cNvSpPr>
            <a:spLocks noGrp="1"/>
          </p:cNvSpPr>
          <p:nvPr>
            <p:ph idx="1"/>
          </p:nvPr>
        </p:nvSpPr>
        <p:spPr>
          <a:xfrm>
            <a:off x="1097280" y="1845734"/>
            <a:ext cx="4846320" cy="4023360"/>
          </a:xfrm>
        </p:spPr>
        <p:txBody>
          <a:bodyPr/>
          <a:lstStyle/>
          <a:p>
            <a:r>
              <a:rPr lang="en-US" dirty="0"/>
              <a:t>E.g. convert codes to recognizable labels</a:t>
            </a:r>
          </a:p>
        </p:txBody>
      </p:sp>
      <p:pic>
        <p:nvPicPr>
          <p:cNvPr id="4" name="Picture 3"/>
          <p:cNvPicPr>
            <a:picLocks noChangeAspect="1"/>
          </p:cNvPicPr>
          <p:nvPr/>
        </p:nvPicPr>
        <p:blipFill>
          <a:blip r:embed="rId2"/>
          <a:stretch>
            <a:fillRect/>
          </a:stretch>
        </p:blipFill>
        <p:spPr>
          <a:xfrm>
            <a:off x="6096000" y="1219201"/>
            <a:ext cx="5173980" cy="2399108"/>
          </a:xfrm>
          <a:prstGeom prst="rect">
            <a:avLst/>
          </a:prstGeom>
        </p:spPr>
      </p:pic>
    </p:spTree>
    <p:extLst>
      <p:ext uri="{BB962C8B-B14F-4D97-AF65-F5344CB8AC3E}">
        <p14:creationId xmlns:p14="http://schemas.microsoft.com/office/powerpoint/2010/main" val="102519951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Creating and scheduling reports</a:t>
            </a:r>
            <a:br>
              <a:rPr lang="en-US" sz="3600" dirty="0">
                <a:solidFill>
                  <a:schemeClr val="tx2"/>
                </a:solidFill>
                <a:effectLst/>
                <a:latin typeface="+mj-lt"/>
                <a:ea typeface="+mj-ea"/>
                <a:cs typeface="+mj-cs"/>
              </a:rPr>
            </a:br>
            <a:endParaRPr lang="en-US" dirty="0"/>
          </a:p>
        </p:txBody>
      </p:sp>
      <p:sp>
        <p:nvSpPr>
          <p:cNvPr id="3" name="Content Placeholder 2"/>
          <p:cNvSpPr>
            <a:spLocks noGrp="1"/>
          </p:cNvSpPr>
          <p:nvPr>
            <p:ph idx="1"/>
          </p:nvPr>
        </p:nvSpPr>
        <p:spPr>
          <a:xfrm>
            <a:off x="1097280" y="1845734"/>
            <a:ext cx="4846320" cy="4023360"/>
          </a:xfrm>
        </p:spPr>
        <p:txBody>
          <a:bodyPr/>
          <a:lstStyle/>
          <a:p>
            <a:r>
              <a:rPr lang="en-US" dirty="0"/>
              <a:t>Report=stored searches and visualizations of the results</a:t>
            </a:r>
          </a:p>
          <a:p>
            <a:r>
              <a:rPr lang="en-US" dirty="0"/>
              <a:t>Can be run ad-hoc or on a schedule</a:t>
            </a:r>
          </a:p>
        </p:txBody>
      </p:sp>
      <p:pic>
        <p:nvPicPr>
          <p:cNvPr id="4" name="Picture 3"/>
          <p:cNvPicPr>
            <a:picLocks noChangeAspect="1"/>
          </p:cNvPicPr>
          <p:nvPr/>
        </p:nvPicPr>
        <p:blipFill>
          <a:blip r:embed="rId2"/>
          <a:stretch>
            <a:fillRect/>
          </a:stretch>
        </p:blipFill>
        <p:spPr>
          <a:xfrm>
            <a:off x="6400800" y="1047541"/>
            <a:ext cx="5229955" cy="3600953"/>
          </a:xfrm>
          <a:prstGeom prst="rect">
            <a:avLst/>
          </a:prstGeom>
          <a:ln>
            <a:solidFill>
              <a:schemeClr val="accent1"/>
            </a:solidFill>
          </a:ln>
        </p:spPr>
      </p:pic>
    </p:spTree>
    <p:extLst>
      <p:ext uri="{BB962C8B-B14F-4D97-AF65-F5344CB8AC3E}">
        <p14:creationId xmlns:p14="http://schemas.microsoft.com/office/powerpoint/2010/main" val="298956096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Creating alerts</a:t>
            </a:r>
            <a:br>
              <a:rPr lang="en-US" sz="3600" dirty="0">
                <a:solidFill>
                  <a:schemeClr val="tx2"/>
                </a:solidFill>
                <a:effectLst/>
                <a:latin typeface="+mj-lt"/>
                <a:ea typeface="+mj-ea"/>
                <a:cs typeface="+mj-cs"/>
              </a:rPr>
            </a:br>
            <a:endParaRPr lang="en-US" dirty="0"/>
          </a:p>
        </p:txBody>
      </p:sp>
      <p:sp>
        <p:nvSpPr>
          <p:cNvPr id="3" name="Content Placeholder 2"/>
          <p:cNvSpPr>
            <a:spLocks noGrp="1"/>
          </p:cNvSpPr>
          <p:nvPr>
            <p:ph idx="1"/>
          </p:nvPr>
        </p:nvSpPr>
        <p:spPr>
          <a:xfrm>
            <a:off x="1097280" y="1845734"/>
            <a:ext cx="6446520" cy="4023360"/>
          </a:xfrm>
        </p:spPr>
        <p:txBody>
          <a:bodyPr/>
          <a:lstStyle/>
          <a:p>
            <a:r>
              <a:rPr lang="en-US" dirty="0"/>
              <a:t>Allow automatic notification of specific conditions or events </a:t>
            </a:r>
          </a:p>
        </p:txBody>
      </p:sp>
      <p:pic>
        <p:nvPicPr>
          <p:cNvPr id="4" name="Picture 3"/>
          <p:cNvPicPr>
            <a:picLocks noChangeAspect="1"/>
          </p:cNvPicPr>
          <p:nvPr/>
        </p:nvPicPr>
        <p:blipFill>
          <a:blip r:embed="rId2"/>
          <a:stretch>
            <a:fillRect/>
          </a:stretch>
        </p:blipFill>
        <p:spPr>
          <a:xfrm>
            <a:off x="7696200" y="533400"/>
            <a:ext cx="3858786" cy="4056797"/>
          </a:xfrm>
          <a:prstGeom prst="rect">
            <a:avLst/>
          </a:prstGeom>
          <a:ln>
            <a:solidFill>
              <a:schemeClr val="accent1"/>
            </a:solidFill>
          </a:ln>
        </p:spPr>
      </p:pic>
      <p:pic>
        <p:nvPicPr>
          <p:cNvPr id="5" name="Picture 4"/>
          <p:cNvPicPr>
            <a:picLocks noChangeAspect="1"/>
          </p:cNvPicPr>
          <p:nvPr/>
        </p:nvPicPr>
        <p:blipFill>
          <a:blip r:embed="rId3"/>
          <a:stretch>
            <a:fillRect/>
          </a:stretch>
        </p:blipFill>
        <p:spPr>
          <a:xfrm>
            <a:off x="1171103" y="3897013"/>
            <a:ext cx="8454490" cy="1879962"/>
          </a:xfrm>
          <a:prstGeom prst="rect">
            <a:avLst/>
          </a:prstGeom>
          <a:ln>
            <a:solidFill>
              <a:schemeClr val="accent1"/>
            </a:solidFill>
          </a:ln>
        </p:spPr>
      </p:pic>
    </p:spTree>
    <p:extLst>
      <p:ext uri="{BB962C8B-B14F-4D97-AF65-F5344CB8AC3E}">
        <p14:creationId xmlns:p14="http://schemas.microsoft.com/office/powerpoint/2010/main" val="51610183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Search and Report acceleration</a:t>
            </a:r>
            <a:br>
              <a:rPr lang="en-US" sz="3600" dirty="0">
                <a:solidFill>
                  <a:schemeClr val="tx2"/>
                </a:solidFill>
                <a:effectLst/>
                <a:latin typeface="+mj-lt"/>
                <a:ea typeface="+mj-ea"/>
                <a:cs typeface="+mj-cs"/>
              </a:rPr>
            </a:br>
            <a:endParaRPr lang="en-US" dirty="0"/>
          </a:p>
        </p:txBody>
      </p:sp>
      <p:sp>
        <p:nvSpPr>
          <p:cNvPr id="3" name="Content Placeholder 2"/>
          <p:cNvSpPr>
            <a:spLocks noGrp="1"/>
          </p:cNvSpPr>
          <p:nvPr>
            <p:ph idx="1"/>
          </p:nvPr>
        </p:nvSpPr>
        <p:spPr>
          <a:xfrm>
            <a:off x="1097280" y="1845734"/>
            <a:ext cx="4617720" cy="4023360"/>
          </a:xfrm>
        </p:spPr>
        <p:txBody>
          <a:bodyPr/>
          <a:lstStyle/>
          <a:p>
            <a:r>
              <a:rPr lang="en-US" dirty="0"/>
              <a:t>Parts of reports can be pre-summarized to allow faster retrieval later</a:t>
            </a:r>
          </a:p>
        </p:txBody>
      </p:sp>
      <p:pic>
        <p:nvPicPr>
          <p:cNvPr id="4" name="Picture 3"/>
          <p:cNvPicPr>
            <a:picLocks noChangeAspect="1"/>
          </p:cNvPicPr>
          <p:nvPr/>
        </p:nvPicPr>
        <p:blipFill>
          <a:blip r:embed="rId2"/>
          <a:stretch>
            <a:fillRect/>
          </a:stretch>
        </p:blipFill>
        <p:spPr>
          <a:xfrm>
            <a:off x="6019800" y="914400"/>
            <a:ext cx="5220429" cy="4210638"/>
          </a:xfrm>
          <a:prstGeom prst="rect">
            <a:avLst/>
          </a:prstGeom>
          <a:ln>
            <a:solidFill>
              <a:schemeClr val="accent1"/>
            </a:solidFill>
          </a:ln>
        </p:spPr>
      </p:pic>
    </p:spTree>
    <p:extLst>
      <p:ext uri="{BB962C8B-B14F-4D97-AF65-F5344CB8AC3E}">
        <p14:creationId xmlns:p14="http://schemas.microsoft.com/office/powerpoint/2010/main" val="89048795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Scheduling options</a:t>
            </a:r>
            <a:br>
              <a:rPr lang="en-US" sz="3600" dirty="0">
                <a:solidFill>
                  <a:schemeClr val="tx2"/>
                </a:solidFill>
                <a:effectLst/>
                <a:latin typeface="+mj-lt"/>
                <a:ea typeface="+mj-ea"/>
                <a:cs typeface="+mj-cs"/>
              </a:rPr>
            </a:br>
            <a:endParaRPr lang="en-US" dirty="0"/>
          </a:p>
        </p:txBody>
      </p:sp>
      <p:sp>
        <p:nvSpPr>
          <p:cNvPr id="3" name="Content Placeholder 2"/>
          <p:cNvSpPr>
            <a:spLocks noGrp="1"/>
          </p:cNvSpPr>
          <p:nvPr>
            <p:ph idx="1"/>
          </p:nvPr>
        </p:nvSpPr>
        <p:spPr>
          <a:xfrm>
            <a:off x="1097280" y="1845734"/>
            <a:ext cx="5684520" cy="4023360"/>
          </a:xfrm>
          <a:ln>
            <a:noFill/>
          </a:ln>
        </p:spPr>
        <p:txBody>
          <a:bodyPr/>
          <a:lstStyle/>
          <a:p>
            <a:r>
              <a:rPr lang="en-US" dirty="0"/>
              <a:t>Schedules should be staggered to avoid performance issues</a:t>
            </a:r>
          </a:p>
          <a:p>
            <a:pPr lvl="1"/>
            <a:r>
              <a:rPr lang="en-US" dirty="0"/>
              <a:t>Time windows</a:t>
            </a:r>
          </a:p>
          <a:p>
            <a:pPr lvl="1"/>
            <a:r>
              <a:rPr lang="en-US" dirty="0"/>
              <a:t>Custom </a:t>
            </a:r>
            <a:r>
              <a:rPr lang="en-US" dirty="0" err="1"/>
              <a:t>Cron</a:t>
            </a:r>
            <a:r>
              <a:rPr lang="en-US" dirty="0"/>
              <a:t> schedules</a:t>
            </a:r>
          </a:p>
        </p:txBody>
      </p:sp>
      <p:pic>
        <p:nvPicPr>
          <p:cNvPr id="6" name="Picture 5"/>
          <p:cNvPicPr>
            <a:picLocks noChangeAspect="1"/>
          </p:cNvPicPr>
          <p:nvPr/>
        </p:nvPicPr>
        <p:blipFill>
          <a:blip r:embed="rId2"/>
          <a:stretch>
            <a:fillRect/>
          </a:stretch>
        </p:blipFill>
        <p:spPr>
          <a:xfrm>
            <a:off x="5791200" y="286603"/>
            <a:ext cx="4454542" cy="4666397"/>
          </a:xfrm>
          <a:prstGeom prst="rect">
            <a:avLst/>
          </a:prstGeom>
          <a:ln>
            <a:solidFill>
              <a:schemeClr val="accent1"/>
            </a:solidFill>
          </a:ln>
        </p:spPr>
      </p:pic>
      <p:pic>
        <p:nvPicPr>
          <p:cNvPr id="4" name="Picture 3"/>
          <p:cNvPicPr>
            <a:picLocks noChangeAspect="1"/>
          </p:cNvPicPr>
          <p:nvPr/>
        </p:nvPicPr>
        <p:blipFill>
          <a:blip r:embed="rId3"/>
          <a:stretch>
            <a:fillRect/>
          </a:stretch>
        </p:blipFill>
        <p:spPr>
          <a:xfrm>
            <a:off x="6781800" y="2057400"/>
            <a:ext cx="5068925" cy="3352800"/>
          </a:xfrm>
          <a:prstGeom prst="rect">
            <a:avLst/>
          </a:prstGeom>
          <a:ln>
            <a:solidFill>
              <a:schemeClr val="accent1"/>
            </a:solidFill>
          </a:ln>
        </p:spPr>
      </p:pic>
      <p:pic>
        <p:nvPicPr>
          <p:cNvPr id="7" name="Picture 6"/>
          <p:cNvPicPr>
            <a:picLocks noChangeAspect="1"/>
          </p:cNvPicPr>
          <p:nvPr/>
        </p:nvPicPr>
        <p:blipFill>
          <a:blip r:embed="rId4"/>
          <a:stretch>
            <a:fillRect/>
          </a:stretch>
        </p:blipFill>
        <p:spPr>
          <a:xfrm>
            <a:off x="5524396" y="3131182"/>
            <a:ext cx="4153480" cy="3057952"/>
          </a:xfrm>
          <a:prstGeom prst="rect">
            <a:avLst/>
          </a:prstGeom>
        </p:spPr>
      </p:pic>
    </p:spTree>
    <p:extLst>
      <p:ext uri="{BB962C8B-B14F-4D97-AF65-F5344CB8AC3E}">
        <p14:creationId xmlns:p14="http://schemas.microsoft.com/office/powerpoint/2010/main" val="11700445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Summary indexing</a:t>
            </a:r>
            <a:br>
              <a:rPr lang="en-US" sz="3600" dirty="0">
                <a:solidFill>
                  <a:schemeClr val="tx2"/>
                </a:solidFill>
                <a:effectLst/>
                <a:latin typeface="+mj-lt"/>
                <a:ea typeface="+mj-ea"/>
                <a:cs typeface="+mj-cs"/>
              </a:rPr>
            </a:br>
            <a:br>
              <a:rPr lang="en-US" sz="3600" dirty="0">
                <a:solidFill>
                  <a:schemeClr val="tx2"/>
                </a:solidFill>
                <a:effectLst/>
                <a:latin typeface="+mj-lt"/>
                <a:ea typeface="+mj-ea"/>
                <a:cs typeface="+mj-cs"/>
              </a:rPr>
            </a:br>
            <a:endParaRPr lang="en-US" dirty="0"/>
          </a:p>
        </p:txBody>
      </p:sp>
      <p:sp>
        <p:nvSpPr>
          <p:cNvPr id="3" name="Content Placeholder 2"/>
          <p:cNvSpPr>
            <a:spLocks noGrp="1"/>
          </p:cNvSpPr>
          <p:nvPr>
            <p:ph idx="1"/>
          </p:nvPr>
        </p:nvSpPr>
        <p:spPr>
          <a:xfrm>
            <a:off x="1097280" y="1845734"/>
            <a:ext cx="6446520" cy="4023360"/>
          </a:xfrm>
        </p:spPr>
        <p:txBody>
          <a:bodyPr/>
          <a:lstStyle/>
          <a:p>
            <a:r>
              <a:rPr lang="en-US" dirty="0"/>
              <a:t>Create a smaller, summarized index for statistics</a:t>
            </a:r>
          </a:p>
          <a:p>
            <a:endParaRPr lang="en-US" dirty="0"/>
          </a:p>
        </p:txBody>
      </p:sp>
      <p:pic>
        <p:nvPicPr>
          <p:cNvPr id="4" name="Picture 3"/>
          <p:cNvPicPr>
            <a:picLocks noChangeAspect="1"/>
          </p:cNvPicPr>
          <p:nvPr/>
        </p:nvPicPr>
        <p:blipFill>
          <a:blip r:embed="rId2"/>
          <a:stretch>
            <a:fillRect/>
          </a:stretch>
        </p:blipFill>
        <p:spPr>
          <a:xfrm>
            <a:off x="8001000" y="609600"/>
            <a:ext cx="3506670" cy="3557956"/>
          </a:xfrm>
          <a:prstGeom prst="rect">
            <a:avLst/>
          </a:prstGeom>
          <a:ln>
            <a:solidFill>
              <a:schemeClr val="accent1"/>
            </a:solidFill>
          </a:ln>
        </p:spPr>
      </p:pic>
      <p:pic>
        <p:nvPicPr>
          <p:cNvPr id="5" name="Picture 4"/>
          <p:cNvPicPr>
            <a:picLocks noChangeAspect="1"/>
          </p:cNvPicPr>
          <p:nvPr/>
        </p:nvPicPr>
        <p:blipFill>
          <a:blip r:embed="rId3"/>
          <a:stretch>
            <a:fillRect/>
          </a:stretch>
        </p:blipFill>
        <p:spPr>
          <a:xfrm>
            <a:off x="6970240" y="2214159"/>
            <a:ext cx="4537430" cy="3286509"/>
          </a:xfrm>
          <a:prstGeom prst="rect">
            <a:avLst/>
          </a:prstGeom>
          <a:ln>
            <a:solidFill>
              <a:schemeClr val="accent1"/>
            </a:solidFill>
          </a:ln>
        </p:spPr>
      </p:pic>
    </p:spTree>
    <p:extLst>
      <p:ext uri="{BB962C8B-B14F-4D97-AF65-F5344CB8AC3E}">
        <p14:creationId xmlns:p14="http://schemas.microsoft.com/office/powerpoint/2010/main" val="339059243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62000" y="448962"/>
            <a:ext cx="9296400" cy="685800"/>
          </a:xfrm>
        </p:spPr>
        <p:txBody>
          <a:bodyPr/>
          <a:lstStyle/>
          <a:p>
            <a:r>
              <a:rPr lang="en-US" dirty="0"/>
              <a:t>Lab 4: Reporting, Alerts, and Search Optimization</a:t>
            </a:r>
          </a:p>
        </p:txBody>
      </p:sp>
      <p:sp>
        <p:nvSpPr>
          <p:cNvPr id="3" name="Subtitle 2"/>
          <p:cNvSpPr>
            <a:spLocks noGrp="1"/>
          </p:cNvSpPr>
          <p:nvPr>
            <p:ph type="subTitle" idx="1"/>
          </p:nvPr>
        </p:nvSpPr>
        <p:spPr>
          <a:xfrm>
            <a:off x="762000" y="2171700"/>
            <a:ext cx="10668000" cy="2781300"/>
          </a:xfrm>
        </p:spPr>
        <p:txBody>
          <a:bodyPr numCol="2"/>
          <a:lstStyle/>
          <a:p>
            <a:r>
              <a:rPr lang="en-US" sz="1200" b="1" dirty="0"/>
              <a:t>Data classification with Event Types, </a:t>
            </a:r>
            <a:r>
              <a:rPr lang="en-US" sz="1200" dirty="0"/>
              <a:t>Pages 70-73</a:t>
            </a:r>
          </a:p>
          <a:p>
            <a:r>
              <a:rPr lang="en-US" sz="1200" b="1" dirty="0"/>
              <a:t>Data normalization with Tags, </a:t>
            </a:r>
            <a:r>
              <a:rPr lang="en-US" sz="1200" dirty="0"/>
              <a:t>Pages 74-76</a:t>
            </a:r>
            <a:endParaRPr lang="en-SE" sz="1200" dirty="0"/>
          </a:p>
          <a:p>
            <a:r>
              <a:rPr lang="en-US" sz="1200" b="1" dirty="0"/>
              <a:t>!! NOTE: </a:t>
            </a:r>
            <a:r>
              <a:rPr lang="en-US" sz="1200" dirty="0"/>
              <a:t>On page 76, the table of field value pairs and tags shows spaces between the field name, equals signs, and values. This is not right and will cause the lab to fail. </a:t>
            </a:r>
            <a:r>
              <a:rPr lang="en-SE" sz="1200" dirty="0"/>
              <a:t>See notes for the correct version of the table.</a:t>
            </a:r>
            <a:endParaRPr lang="en-US" sz="1200" dirty="0"/>
          </a:p>
          <a:p>
            <a:r>
              <a:rPr lang="en-US" sz="1200" b="1" dirty="0"/>
              <a:t>Data enrichment with Lookups, </a:t>
            </a:r>
            <a:r>
              <a:rPr lang="en-US" sz="1200" dirty="0"/>
              <a:t>Pages 77-82</a:t>
            </a:r>
          </a:p>
          <a:p>
            <a:r>
              <a:rPr lang="en-US" sz="1200" b="1" dirty="0"/>
              <a:t>Creating and scheduling reports, </a:t>
            </a:r>
            <a:r>
              <a:rPr lang="en-US" sz="1200" dirty="0"/>
              <a:t>Pages 82-86</a:t>
            </a:r>
          </a:p>
          <a:p>
            <a:r>
              <a:rPr lang="en-US" sz="1200" b="1" dirty="0"/>
              <a:t>!! NOTE:</a:t>
            </a:r>
            <a:r>
              <a:rPr lang="en-US" sz="1200" dirty="0"/>
              <a:t> The last section on page 86 refers to Datasets and Pivots which have not yet been created (they will be created in Chapter 6). This is presumably due to the authors restructuring the book at some point.</a:t>
            </a:r>
            <a:r>
              <a:rPr lang="en-SE" sz="1200" dirty="0"/>
              <a:t> </a:t>
            </a:r>
            <a:r>
              <a:rPr lang="en-US" sz="1200" dirty="0"/>
              <a:t>Therefore, </a:t>
            </a:r>
            <a:r>
              <a:rPr lang="en-US" sz="1200" i="1" dirty="0"/>
              <a:t>skip</a:t>
            </a:r>
            <a:r>
              <a:rPr lang="en-US" sz="1200" dirty="0"/>
              <a:t> the last part of the exercise (bottom half of page 86) as it requires Datasets that don't exist yet.</a:t>
            </a:r>
          </a:p>
          <a:p>
            <a:r>
              <a:rPr lang="en-US" sz="1200" b="1" dirty="0"/>
              <a:t>Creating alerts, </a:t>
            </a:r>
            <a:r>
              <a:rPr lang="en-US" sz="1200" dirty="0"/>
              <a:t>Pages 87-90</a:t>
            </a:r>
          </a:p>
          <a:p>
            <a:r>
              <a:rPr lang="en-US" sz="1200" b="1" dirty="0"/>
              <a:t>!! NOTE:</a:t>
            </a:r>
            <a:r>
              <a:rPr lang="en-US" sz="1200" dirty="0"/>
              <a:t> Most of pages 89 &amp; 90 consist of explanations rather than instructions. For the sake of the lab, it is safe to skip these sections (though they are informative and worth a read at some point).</a:t>
            </a:r>
          </a:p>
          <a:p>
            <a:r>
              <a:rPr lang="en-US" sz="1200" dirty="0"/>
              <a:t> </a:t>
            </a:r>
            <a:r>
              <a:rPr lang="en-US" sz="1200" b="1" dirty="0"/>
              <a:t>Search and Report acceleration, </a:t>
            </a:r>
            <a:r>
              <a:rPr lang="en-US" sz="1200" dirty="0"/>
              <a:t>Pages 91-92</a:t>
            </a:r>
          </a:p>
          <a:p>
            <a:r>
              <a:rPr lang="en-US" sz="1200" dirty="0"/>
              <a:t> </a:t>
            </a:r>
            <a:r>
              <a:rPr lang="en-US" sz="1200" b="1" dirty="0"/>
              <a:t>Scheduling options, </a:t>
            </a:r>
            <a:r>
              <a:rPr lang="en-US" sz="1200" dirty="0"/>
              <a:t>Pages 92-94</a:t>
            </a:r>
          </a:p>
          <a:p>
            <a:r>
              <a:rPr lang="en-US" sz="1200" dirty="0"/>
              <a:t> </a:t>
            </a:r>
            <a:r>
              <a:rPr lang="en-US" sz="1200" b="1" dirty="0"/>
              <a:t>Summary indexing , </a:t>
            </a:r>
            <a:r>
              <a:rPr lang="en-US" sz="1200" dirty="0"/>
              <a:t>Pages 95-98</a:t>
            </a:r>
          </a:p>
          <a:p>
            <a:endParaRPr lang="en-US" sz="800" dirty="0"/>
          </a:p>
        </p:txBody>
      </p:sp>
      <p:sp>
        <p:nvSpPr>
          <p:cNvPr id="4" name="Text Placeholder 3"/>
          <p:cNvSpPr>
            <a:spLocks noGrp="1"/>
          </p:cNvSpPr>
          <p:nvPr>
            <p:ph type="body" sz="quarter" idx="10"/>
          </p:nvPr>
        </p:nvSpPr>
        <p:spPr>
          <a:xfrm>
            <a:off x="762000" y="1757064"/>
            <a:ext cx="10668000" cy="452735"/>
          </a:xfrm>
        </p:spPr>
        <p:txBody>
          <a:bodyPr/>
          <a:lstStyle/>
          <a:p>
            <a:pPr algn="l"/>
            <a:r>
              <a:rPr lang="en-US" sz="2400" dirty="0"/>
              <a:t>Estimated Duration:</a:t>
            </a:r>
            <a:r>
              <a:rPr lang="LID8192" sz="2400" dirty="0"/>
              <a:t> 45 min</a:t>
            </a:r>
            <a:endParaRPr lang="en-US" sz="2400" dirty="0"/>
          </a:p>
        </p:txBody>
      </p:sp>
      <p:pic>
        <p:nvPicPr>
          <p:cNvPr id="1026" name="Picture 2">
            <a:extLst>
              <a:ext uri="{FF2B5EF4-FFF2-40B4-BE49-F238E27FC236}">
                <a16:creationId xmlns:a16="http://schemas.microsoft.com/office/drawing/2014/main" id="{BC527294-849F-5442-BFA7-274887E864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98100" y="372762"/>
            <a:ext cx="1231900" cy="15240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0FE7B45C-258E-9E4D-9835-2781A9423B2B}"/>
              </a:ext>
            </a:extLst>
          </p:cNvPr>
          <p:cNvSpPr txBox="1"/>
          <p:nvPr/>
        </p:nvSpPr>
        <p:spPr>
          <a:xfrm>
            <a:off x="609600" y="5100935"/>
            <a:ext cx="4343400" cy="923330"/>
          </a:xfrm>
          <a:prstGeom prst="rect">
            <a:avLst/>
          </a:prstGeom>
          <a:solidFill>
            <a:schemeClr val="bg1"/>
          </a:solidFill>
          <a:ln>
            <a:solidFill>
              <a:schemeClr val="accent1"/>
            </a:solidFill>
          </a:ln>
        </p:spPr>
        <p:txBody>
          <a:bodyPr wrap="square" rtlCol="0">
            <a:spAutoFit/>
          </a:bodyPr>
          <a:lstStyle/>
          <a:p>
            <a:r>
              <a:rPr lang="en-US" dirty="0"/>
              <a:t>Questions? Comments?</a:t>
            </a:r>
          </a:p>
          <a:p>
            <a:r>
              <a:rPr lang="en-US" dirty="0"/>
              <a:t>Dan’s cell phone: (413) 455-0856</a:t>
            </a:r>
          </a:p>
          <a:p>
            <a:r>
              <a:rPr lang="en-US" dirty="0"/>
              <a:t>Dan’s email: </a:t>
            </a:r>
            <a:r>
              <a:rPr lang="en-US" dirty="0">
                <a:hlinkClick r:id="rId3"/>
              </a:rPr>
              <a:t>danc@onlc.com</a:t>
            </a:r>
            <a:endParaRPr lang="en-US" dirty="0"/>
          </a:p>
        </p:txBody>
      </p:sp>
    </p:spTree>
    <p:extLst>
      <p:ext uri="{BB962C8B-B14F-4D97-AF65-F5344CB8AC3E}">
        <p14:creationId xmlns:p14="http://schemas.microsoft.com/office/powerpoint/2010/main" val="31841257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Classroom Setup</a:t>
            </a:r>
          </a:p>
        </p:txBody>
      </p:sp>
      <p:sp>
        <p:nvSpPr>
          <p:cNvPr id="3" name="Slide Number Placeholder 2"/>
          <p:cNvSpPr>
            <a:spLocks noGrp="1"/>
          </p:cNvSpPr>
          <p:nvPr>
            <p:ph type="sldNum" sz="quarter" idx="12"/>
          </p:nvPr>
        </p:nvSpPr>
        <p:spPr/>
        <p:txBody>
          <a:bodyPr/>
          <a:lstStyle/>
          <a:p>
            <a:fld id="{D814DA60-3BEE-4BCE-BEDB-E433FD970963}" type="slidenum">
              <a:rPr lang="en-US" smtClean="0"/>
              <a:pPr/>
              <a:t>6</a:t>
            </a:fld>
            <a:endParaRPr lang="en-US" dirty="0"/>
          </a:p>
        </p:txBody>
      </p:sp>
      <p:sp>
        <p:nvSpPr>
          <p:cNvPr id="4" name="Text Placeholder 3"/>
          <p:cNvSpPr>
            <a:spLocks noGrp="1"/>
          </p:cNvSpPr>
          <p:nvPr>
            <p:ph type="body" sz="quarter" idx="13"/>
          </p:nvPr>
        </p:nvSpPr>
        <p:spPr/>
        <p:txBody>
          <a:bodyPr/>
          <a:lstStyle/>
          <a:p>
            <a:r>
              <a:rPr lang="en-US" dirty="0"/>
              <a:t>Windows 10</a:t>
            </a:r>
          </a:p>
          <a:p>
            <a:r>
              <a:rPr lang="en-US" dirty="0"/>
              <a:t>Course Files</a:t>
            </a:r>
          </a:p>
        </p:txBody>
      </p:sp>
    </p:spTree>
    <p:extLst>
      <p:ext uri="{BB962C8B-B14F-4D97-AF65-F5344CB8AC3E}">
        <p14:creationId xmlns:p14="http://schemas.microsoft.com/office/powerpoint/2010/main" val="247041440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Module 5: Dynamic </a:t>
            </a:r>
            <a:r>
              <a:rPr lang="en-US" dirty="0" err="1"/>
              <a:t>Dashboarding</a:t>
            </a:r>
            <a:endParaRPr lang="en-US" dirty="0"/>
          </a:p>
        </p:txBody>
      </p:sp>
    </p:spTree>
    <p:extLst>
      <p:ext uri="{BB962C8B-B14F-4D97-AF65-F5344CB8AC3E}">
        <p14:creationId xmlns:p14="http://schemas.microsoft.com/office/powerpoint/2010/main" val="103276122"/>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b="1" dirty="0">
                <a:solidFill>
                  <a:schemeClr val="tx2"/>
                </a:solidFill>
                <a:effectLst/>
                <a:latin typeface="+mj-lt"/>
                <a:ea typeface="+mj-ea"/>
                <a:cs typeface="+mj-cs"/>
              </a:rPr>
              <a:t>Dynamic </a:t>
            </a:r>
            <a:r>
              <a:rPr lang="en-US" sz="3600" b="1" dirty="0" err="1">
                <a:solidFill>
                  <a:schemeClr val="tx2"/>
                </a:solidFill>
                <a:effectLst/>
                <a:latin typeface="+mj-lt"/>
                <a:ea typeface="+mj-ea"/>
                <a:cs typeface="+mj-cs"/>
              </a:rPr>
              <a:t>Dashboarding</a:t>
            </a:r>
            <a:br>
              <a:rPr lang="en-US" sz="3600" dirty="0">
                <a:solidFill>
                  <a:schemeClr val="tx2"/>
                </a:solidFill>
                <a:effectLst/>
                <a:latin typeface="+mj-lt"/>
                <a:ea typeface="+mj-ea"/>
                <a:cs typeface="+mj-cs"/>
              </a:rPr>
            </a:br>
            <a:endParaRPr lang="en-US" dirty="0"/>
          </a:p>
        </p:txBody>
      </p:sp>
      <p:sp>
        <p:nvSpPr>
          <p:cNvPr id="3" name="Content Placeholder 2"/>
          <p:cNvSpPr>
            <a:spLocks noGrp="1"/>
          </p:cNvSpPr>
          <p:nvPr>
            <p:ph idx="1"/>
          </p:nvPr>
        </p:nvSpPr>
        <p:spPr>
          <a:xfrm>
            <a:off x="1097280" y="1845734"/>
            <a:ext cx="4998720" cy="4023360"/>
          </a:xfrm>
        </p:spPr>
        <p:txBody>
          <a:bodyPr/>
          <a:lstStyle/>
          <a:p>
            <a:r>
              <a:rPr lang="en-US" dirty="0"/>
              <a:t>Creating effective dashboards</a:t>
            </a:r>
          </a:p>
          <a:p>
            <a:r>
              <a:rPr lang="en-US" dirty="0"/>
              <a:t>Types of dashboards</a:t>
            </a:r>
          </a:p>
          <a:p>
            <a:r>
              <a:rPr lang="en-US" dirty="0"/>
              <a:t>Dashboard layouts</a:t>
            </a:r>
          </a:p>
          <a:p>
            <a:endParaRPr lang="en-US" dirty="0"/>
          </a:p>
        </p:txBody>
      </p:sp>
      <p:pic>
        <p:nvPicPr>
          <p:cNvPr id="4" name="Picture 3"/>
          <p:cNvPicPr>
            <a:picLocks noChangeAspect="1"/>
          </p:cNvPicPr>
          <p:nvPr/>
        </p:nvPicPr>
        <p:blipFill>
          <a:blip r:embed="rId2"/>
          <a:stretch>
            <a:fillRect/>
          </a:stretch>
        </p:blipFill>
        <p:spPr>
          <a:xfrm>
            <a:off x="6324599" y="1371600"/>
            <a:ext cx="4852737" cy="3006363"/>
          </a:xfrm>
          <a:prstGeom prst="rect">
            <a:avLst/>
          </a:prstGeom>
        </p:spPr>
      </p:pic>
    </p:spTree>
    <p:extLst>
      <p:ext uri="{BB962C8B-B14F-4D97-AF65-F5344CB8AC3E}">
        <p14:creationId xmlns:p14="http://schemas.microsoft.com/office/powerpoint/2010/main" val="344120947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Creating effective dashboards</a:t>
            </a:r>
            <a:br>
              <a:rPr lang="en-US" sz="3600" dirty="0">
                <a:solidFill>
                  <a:schemeClr val="tx2"/>
                </a:solidFill>
                <a:effectLst/>
                <a:latin typeface="+mj-lt"/>
                <a:ea typeface="+mj-ea"/>
                <a:cs typeface="+mj-cs"/>
              </a:rPr>
            </a:br>
            <a:endParaRPr lang="en-US" dirty="0"/>
          </a:p>
        </p:txBody>
      </p:sp>
      <p:sp>
        <p:nvSpPr>
          <p:cNvPr id="3" name="Content Placeholder 2"/>
          <p:cNvSpPr>
            <a:spLocks noGrp="1"/>
          </p:cNvSpPr>
          <p:nvPr>
            <p:ph idx="1"/>
          </p:nvPr>
        </p:nvSpPr>
        <p:spPr/>
        <p:txBody>
          <a:bodyPr/>
          <a:lstStyle/>
          <a:p>
            <a:r>
              <a:rPr lang="en-US" dirty="0"/>
              <a:t>Single screen view</a:t>
            </a:r>
          </a:p>
          <a:p>
            <a:r>
              <a:rPr lang="en-US" dirty="0"/>
              <a:t>Multiple data points</a:t>
            </a:r>
          </a:p>
          <a:p>
            <a:r>
              <a:rPr lang="en-US" dirty="0"/>
              <a:t>Focus on critical information</a:t>
            </a:r>
          </a:p>
          <a:p>
            <a:r>
              <a:rPr lang="en-US" dirty="0"/>
              <a:t>User-oriented</a:t>
            </a:r>
          </a:p>
          <a:p>
            <a:r>
              <a:rPr lang="en-US" dirty="0"/>
              <a:t>Loads quickly</a:t>
            </a:r>
          </a:p>
          <a:p>
            <a:r>
              <a:rPr lang="en-US" dirty="0"/>
              <a:t>Minimize redundancy</a:t>
            </a:r>
          </a:p>
        </p:txBody>
      </p:sp>
    </p:spTree>
    <p:extLst>
      <p:ext uri="{BB962C8B-B14F-4D97-AF65-F5344CB8AC3E}">
        <p14:creationId xmlns:p14="http://schemas.microsoft.com/office/powerpoint/2010/main" val="62014964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Types of dashboards</a:t>
            </a:r>
            <a:br>
              <a:rPr lang="en-US" sz="3600" dirty="0">
                <a:solidFill>
                  <a:schemeClr val="tx2"/>
                </a:solidFill>
                <a:effectLst/>
                <a:latin typeface="+mj-lt"/>
                <a:ea typeface="+mj-ea"/>
                <a:cs typeface="+mj-cs"/>
              </a:rPr>
            </a:br>
            <a:endParaRPr lang="en-US" dirty="0"/>
          </a:p>
        </p:txBody>
      </p:sp>
      <p:sp>
        <p:nvSpPr>
          <p:cNvPr id="3" name="Content Placeholder 2"/>
          <p:cNvSpPr>
            <a:spLocks noGrp="1"/>
          </p:cNvSpPr>
          <p:nvPr>
            <p:ph idx="1"/>
          </p:nvPr>
        </p:nvSpPr>
        <p:spPr/>
        <p:txBody>
          <a:bodyPr/>
          <a:lstStyle/>
          <a:p>
            <a:r>
              <a:rPr lang="en-US" dirty="0"/>
              <a:t>Dynamic form-based</a:t>
            </a:r>
          </a:p>
          <a:p>
            <a:r>
              <a:rPr lang="en-US" dirty="0"/>
              <a:t>Real-time</a:t>
            </a:r>
          </a:p>
          <a:p>
            <a:r>
              <a:rPr lang="en-US" dirty="0"/>
              <a:t>Scheduled reports</a:t>
            </a:r>
          </a:p>
        </p:txBody>
      </p:sp>
    </p:spTree>
    <p:extLst>
      <p:ext uri="{BB962C8B-B14F-4D97-AF65-F5344CB8AC3E}">
        <p14:creationId xmlns:p14="http://schemas.microsoft.com/office/powerpoint/2010/main" val="407035807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Types of dashboards</a:t>
            </a:r>
            <a:br>
              <a:rPr lang="en-US" sz="3600" dirty="0">
                <a:solidFill>
                  <a:schemeClr val="tx2"/>
                </a:solidFill>
                <a:effectLst/>
                <a:latin typeface="+mj-lt"/>
                <a:ea typeface="+mj-ea"/>
                <a:cs typeface="+mj-cs"/>
              </a:rPr>
            </a:br>
            <a:endParaRPr lang="en-US" dirty="0"/>
          </a:p>
        </p:txBody>
      </p:sp>
      <p:sp>
        <p:nvSpPr>
          <p:cNvPr id="3" name="Content Placeholder 2"/>
          <p:cNvSpPr>
            <a:spLocks noGrp="1"/>
          </p:cNvSpPr>
          <p:nvPr>
            <p:ph idx="1"/>
          </p:nvPr>
        </p:nvSpPr>
        <p:spPr/>
        <p:txBody>
          <a:bodyPr/>
          <a:lstStyle/>
          <a:p>
            <a:r>
              <a:rPr lang="en-US" dirty="0"/>
              <a:t>Dynamic form-based</a:t>
            </a:r>
          </a:p>
          <a:p>
            <a:r>
              <a:rPr lang="en-US" dirty="0"/>
              <a:t>Real-time</a:t>
            </a:r>
          </a:p>
          <a:p>
            <a:r>
              <a:rPr lang="en-US" dirty="0"/>
              <a:t>Scheduled reports</a:t>
            </a:r>
          </a:p>
        </p:txBody>
      </p:sp>
      <p:pic>
        <p:nvPicPr>
          <p:cNvPr id="4" name="Picture 3"/>
          <p:cNvPicPr>
            <a:picLocks noChangeAspect="1"/>
          </p:cNvPicPr>
          <p:nvPr/>
        </p:nvPicPr>
        <p:blipFill>
          <a:blip r:embed="rId2"/>
          <a:stretch>
            <a:fillRect/>
          </a:stretch>
        </p:blipFill>
        <p:spPr>
          <a:xfrm>
            <a:off x="7239000" y="457200"/>
            <a:ext cx="3361929" cy="4813788"/>
          </a:xfrm>
          <a:prstGeom prst="rect">
            <a:avLst/>
          </a:prstGeom>
        </p:spPr>
      </p:pic>
    </p:spTree>
    <p:extLst>
      <p:ext uri="{BB962C8B-B14F-4D97-AF65-F5344CB8AC3E}">
        <p14:creationId xmlns:p14="http://schemas.microsoft.com/office/powerpoint/2010/main" val="131164944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Dynamic Form-Based Dashboard</a:t>
            </a:r>
          </a:p>
        </p:txBody>
      </p:sp>
      <p:sp>
        <p:nvSpPr>
          <p:cNvPr id="3" name="Content Placeholder 2"/>
          <p:cNvSpPr>
            <a:spLocks noGrp="1"/>
          </p:cNvSpPr>
          <p:nvPr>
            <p:ph idx="1"/>
          </p:nvPr>
        </p:nvSpPr>
        <p:spPr/>
        <p:txBody>
          <a:bodyPr/>
          <a:lstStyle/>
          <a:p>
            <a:endParaRPr lang="en-US"/>
          </a:p>
        </p:txBody>
      </p:sp>
      <p:pic>
        <p:nvPicPr>
          <p:cNvPr id="6" name="Picture 5"/>
          <p:cNvPicPr>
            <a:picLocks noChangeAspect="1"/>
          </p:cNvPicPr>
          <p:nvPr/>
        </p:nvPicPr>
        <p:blipFill>
          <a:blip r:embed="rId2"/>
          <a:stretch>
            <a:fillRect/>
          </a:stretch>
        </p:blipFill>
        <p:spPr>
          <a:xfrm>
            <a:off x="1341120" y="1066800"/>
            <a:ext cx="9570720" cy="4423062"/>
          </a:xfrm>
          <a:prstGeom prst="rect">
            <a:avLst/>
          </a:prstGeom>
        </p:spPr>
      </p:pic>
    </p:spTree>
    <p:extLst>
      <p:ext uri="{BB962C8B-B14F-4D97-AF65-F5344CB8AC3E}">
        <p14:creationId xmlns:p14="http://schemas.microsoft.com/office/powerpoint/2010/main" val="1234126040"/>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Dynamic Form-Based Dashboard</a:t>
            </a:r>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7924800" y="1011981"/>
            <a:ext cx="3698986" cy="4400983"/>
          </a:xfrm>
          <a:prstGeom prst="rect">
            <a:avLst/>
          </a:prstGeom>
          <a:ln>
            <a:solidFill>
              <a:schemeClr val="accent1"/>
            </a:solidFill>
          </a:ln>
        </p:spPr>
      </p:pic>
      <p:pic>
        <p:nvPicPr>
          <p:cNvPr id="5" name="Picture 4"/>
          <p:cNvPicPr>
            <a:picLocks noChangeAspect="1"/>
          </p:cNvPicPr>
          <p:nvPr/>
        </p:nvPicPr>
        <p:blipFill>
          <a:blip r:embed="rId3"/>
          <a:stretch>
            <a:fillRect/>
          </a:stretch>
        </p:blipFill>
        <p:spPr>
          <a:xfrm>
            <a:off x="5791200" y="2936161"/>
            <a:ext cx="3526283" cy="2916089"/>
          </a:xfrm>
          <a:prstGeom prst="rect">
            <a:avLst/>
          </a:prstGeom>
          <a:ln>
            <a:solidFill>
              <a:schemeClr val="accent1"/>
            </a:solidFill>
          </a:ln>
        </p:spPr>
      </p:pic>
    </p:spTree>
    <p:extLst>
      <p:ext uri="{BB962C8B-B14F-4D97-AF65-F5344CB8AC3E}">
        <p14:creationId xmlns:p14="http://schemas.microsoft.com/office/powerpoint/2010/main" val="3330918651"/>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Dashboard Layouts</a:t>
            </a:r>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1115423" y="2925187"/>
            <a:ext cx="6868802" cy="3034138"/>
          </a:xfrm>
          <a:prstGeom prst="rect">
            <a:avLst/>
          </a:prstGeom>
          <a:ln>
            <a:solidFill>
              <a:schemeClr val="accent1"/>
            </a:solidFill>
          </a:ln>
        </p:spPr>
      </p:pic>
      <p:pic>
        <p:nvPicPr>
          <p:cNvPr id="6" name="Picture 5"/>
          <p:cNvPicPr>
            <a:picLocks noChangeAspect="1"/>
          </p:cNvPicPr>
          <p:nvPr/>
        </p:nvPicPr>
        <p:blipFill>
          <a:blip r:embed="rId3"/>
          <a:stretch>
            <a:fillRect/>
          </a:stretch>
        </p:blipFill>
        <p:spPr>
          <a:xfrm>
            <a:off x="3429000" y="1774280"/>
            <a:ext cx="7864144" cy="2711487"/>
          </a:xfrm>
          <a:prstGeom prst="rect">
            <a:avLst/>
          </a:prstGeom>
        </p:spPr>
      </p:pic>
    </p:spTree>
    <p:extLst>
      <p:ext uri="{BB962C8B-B14F-4D97-AF65-F5344CB8AC3E}">
        <p14:creationId xmlns:p14="http://schemas.microsoft.com/office/powerpoint/2010/main" val="3332419957"/>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Panel Options</a:t>
            </a:r>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499234" y="3253614"/>
            <a:ext cx="3733800" cy="2339474"/>
          </a:xfrm>
          <a:prstGeom prst="rect">
            <a:avLst/>
          </a:prstGeom>
          <a:ln>
            <a:solidFill>
              <a:schemeClr val="accent1"/>
            </a:solidFill>
          </a:ln>
        </p:spPr>
      </p:pic>
      <p:pic>
        <p:nvPicPr>
          <p:cNvPr id="5" name="Picture 4"/>
          <p:cNvPicPr>
            <a:picLocks noChangeAspect="1"/>
          </p:cNvPicPr>
          <p:nvPr/>
        </p:nvPicPr>
        <p:blipFill>
          <a:blip r:embed="rId3"/>
          <a:stretch>
            <a:fillRect/>
          </a:stretch>
        </p:blipFill>
        <p:spPr>
          <a:xfrm>
            <a:off x="4343400" y="1015610"/>
            <a:ext cx="1286054" cy="371527"/>
          </a:xfrm>
          <a:prstGeom prst="rect">
            <a:avLst/>
          </a:prstGeom>
          <a:ln>
            <a:solidFill>
              <a:schemeClr val="accent1"/>
            </a:solidFill>
          </a:ln>
        </p:spPr>
      </p:pic>
      <p:pic>
        <p:nvPicPr>
          <p:cNvPr id="6" name="Picture 5"/>
          <p:cNvPicPr>
            <a:picLocks noChangeAspect="1"/>
          </p:cNvPicPr>
          <p:nvPr/>
        </p:nvPicPr>
        <p:blipFill>
          <a:blip r:embed="rId4"/>
          <a:stretch>
            <a:fillRect/>
          </a:stretch>
        </p:blipFill>
        <p:spPr>
          <a:xfrm>
            <a:off x="4513943" y="2983381"/>
            <a:ext cx="3048000" cy="2879940"/>
          </a:xfrm>
          <a:prstGeom prst="rect">
            <a:avLst/>
          </a:prstGeom>
          <a:ln>
            <a:solidFill>
              <a:schemeClr val="accent1"/>
            </a:solidFill>
          </a:ln>
        </p:spPr>
      </p:pic>
      <p:pic>
        <p:nvPicPr>
          <p:cNvPr id="7" name="Picture 6"/>
          <p:cNvPicPr>
            <a:picLocks noChangeAspect="1"/>
          </p:cNvPicPr>
          <p:nvPr/>
        </p:nvPicPr>
        <p:blipFill>
          <a:blip r:embed="rId5"/>
          <a:stretch>
            <a:fillRect/>
          </a:stretch>
        </p:blipFill>
        <p:spPr>
          <a:xfrm>
            <a:off x="7692571" y="3539446"/>
            <a:ext cx="3744018" cy="1767809"/>
          </a:xfrm>
          <a:prstGeom prst="rect">
            <a:avLst/>
          </a:prstGeom>
          <a:ln>
            <a:solidFill>
              <a:schemeClr val="accent1"/>
            </a:solidFill>
          </a:ln>
        </p:spPr>
      </p:pic>
    </p:spTree>
    <p:extLst>
      <p:ext uri="{BB962C8B-B14F-4D97-AF65-F5344CB8AC3E}">
        <p14:creationId xmlns:p14="http://schemas.microsoft.com/office/powerpoint/2010/main" val="3489314641"/>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Form inputs</a:t>
            </a:r>
            <a:br>
              <a:rPr lang="en-US" sz="3600" dirty="0">
                <a:solidFill>
                  <a:schemeClr val="tx2"/>
                </a:solidFill>
                <a:effectLst/>
                <a:latin typeface="+mj-lt"/>
                <a:ea typeface="+mj-ea"/>
                <a:cs typeface="+mj-cs"/>
              </a:rPr>
            </a:br>
            <a:endParaRPr lang="en-US" dirty="0"/>
          </a:p>
        </p:txBody>
      </p:sp>
      <p:sp>
        <p:nvSpPr>
          <p:cNvPr id="3" name="Content Placeholder 2"/>
          <p:cNvSpPr>
            <a:spLocks noGrp="1"/>
          </p:cNvSpPr>
          <p:nvPr>
            <p:ph idx="1"/>
          </p:nvPr>
        </p:nvSpPr>
        <p:spPr>
          <a:xfrm>
            <a:off x="1097280" y="1845734"/>
            <a:ext cx="5760720" cy="4023360"/>
          </a:xfrm>
        </p:spPr>
        <p:txBody>
          <a:bodyPr/>
          <a:lstStyle/>
          <a:p>
            <a:r>
              <a:rPr lang="en-US" sz="2800" b="1" dirty="0"/>
              <a:t>Label: </a:t>
            </a:r>
            <a:r>
              <a:rPr lang="en-US" sz="2800" dirty="0"/>
              <a:t>Control’s label in UI</a:t>
            </a:r>
          </a:p>
          <a:p>
            <a:r>
              <a:rPr lang="en-US" sz="2800" b="1" dirty="0"/>
              <a:t>Search on Change: </a:t>
            </a:r>
            <a:r>
              <a:rPr lang="en-US" sz="2800" dirty="0"/>
              <a:t>Triggers search when value changes</a:t>
            </a:r>
          </a:p>
          <a:p>
            <a:r>
              <a:rPr lang="en-US" sz="2800" b="1" dirty="0"/>
              <a:t>Token: </a:t>
            </a:r>
            <a:r>
              <a:rPr lang="en-US" sz="2800" dirty="0"/>
              <a:t>(=“variable”) Value passed to search from control</a:t>
            </a:r>
          </a:p>
          <a:p>
            <a:r>
              <a:rPr lang="en-US" sz="2800" b="1" dirty="0"/>
              <a:t>Default: </a:t>
            </a:r>
            <a:r>
              <a:rPr lang="en-US" sz="2800" dirty="0"/>
              <a:t>Control’s default value</a:t>
            </a:r>
          </a:p>
          <a:p>
            <a:r>
              <a:rPr lang="en-US" sz="2800" dirty="0"/>
              <a:t>Others vary with control</a:t>
            </a:r>
          </a:p>
        </p:txBody>
      </p:sp>
      <p:pic>
        <p:nvPicPr>
          <p:cNvPr id="5" name="Picture 4"/>
          <p:cNvPicPr>
            <a:picLocks noChangeAspect="1"/>
          </p:cNvPicPr>
          <p:nvPr/>
        </p:nvPicPr>
        <p:blipFill>
          <a:blip r:embed="rId2"/>
          <a:stretch>
            <a:fillRect/>
          </a:stretch>
        </p:blipFill>
        <p:spPr>
          <a:xfrm>
            <a:off x="6324600" y="371708"/>
            <a:ext cx="2372056" cy="2457793"/>
          </a:xfrm>
          <a:prstGeom prst="rect">
            <a:avLst/>
          </a:prstGeom>
          <a:ln>
            <a:solidFill>
              <a:schemeClr val="accent1"/>
            </a:solidFill>
          </a:ln>
        </p:spPr>
      </p:pic>
      <p:pic>
        <p:nvPicPr>
          <p:cNvPr id="6" name="Picture 5"/>
          <p:cNvPicPr>
            <a:picLocks noChangeAspect="1"/>
          </p:cNvPicPr>
          <p:nvPr/>
        </p:nvPicPr>
        <p:blipFill>
          <a:blip r:embed="rId3"/>
          <a:stretch>
            <a:fillRect/>
          </a:stretch>
        </p:blipFill>
        <p:spPr>
          <a:xfrm>
            <a:off x="7010400" y="1378744"/>
            <a:ext cx="4372585" cy="4182059"/>
          </a:xfrm>
          <a:prstGeom prst="rect">
            <a:avLst/>
          </a:prstGeom>
          <a:ln>
            <a:solidFill>
              <a:schemeClr val="accent1"/>
            </a:solidFill>
          </a:ln>
        </p:spPr>
      </p:pic>
    </p:spTree>
    <p:extLst>
      <p:ext uri="{BB962C8B-B14F-4D97-AF65-F5344CB8AC3E}">
        <p14:creationId xmlns:p14="http://schemas.microsoft.com/office/powerpoint/2010/main" val="20418921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Course Outline</a:t>
            </a:r>
          </a:p>
        </p:txBody>
      </p:sp>
      <p:sp>
        <p:nvSpPr>
          <p:cNvPr id="3" name="Slide Number Placeholder 2"/>
          <p:cNvSpPr>
            <a:spLocks noGrp="1"/>
          </p:cNvSpPr>
          <p:nvPr>
            <p:ph type="sldNum" sz="quarter" idx="12"/>
          </p:nvPr>
        </p:nvSpPr>
        <p:spPr/>
        <p:txBody>
          <a:bodyPr/>
          <a:lstStyle/>
          <a:p>
            <a:fld id="{D814DA60-3BEE-4BCE-BEDB-E433FD970963}" type="slidenum">
              <a:rPr lang="en-US" smtClean="0"/>
              <a:pPr/>
              <a:t>7</a:t>
            </a:fld>
            <a:endParaRPr lang="en-US" dirty="0"/>
          </a:p>
        </p:txBody>
      </p:sp>
      <p:sp>
        <p:nvSpPr>
          <p:cNvPr id="5" name="Text Placeholder 4"/>
          <p:cNvSpPr>
            <a:spLocks noGrp="1"/>
          </p:cNvSpPr>
          <p:nvPr>
            <p:ph type="body" sz="quarter" idx="13"/>
          </p:nvPr>
        </p:nvSpPr>
        <p:spPr>
          <a:xfrm>
            <a:off x="609600" y="1066800"/>
            <a:ext cx="10972800" cy="4343400"/>
          </a:xfrm>
        </p:spPr>
        <p:txBody>
          <a:bodyPr numCol="3"/>
          <a:lstStyle/>
          <a:p>
            <a:r>
              <a:rPr lang="en-US" sz="1400" dirty="0"/>
              <a:t>Splunk - Getting Started</a:t>
            </a:r>
          </a:p>
          <a:p>
            <a:pPr lvl="1"/>
            <a:r>
              <a:rPr lang="en-US" sz="1100" dirty="0"/>
              <a:t>Installing Splunk</a:t>
            </a:r>
          </a:p>
          <a:p>
            <a:pPr lvl="1"/>
            <a:r>
              <a:rPr lang="en-US" sz="1100" dirty="0"/>
              <a:t>Creating a Splunk App</a:t>
            </a:r>
          </a:p>
          <a:p>
            <a:pPr lvl="1"/>
            <a:r>
              <a:rPr lang="en-US" sz="1100" dirty="0"/>
              <a:t>Populating data with </a:t>
            </a:r>
            <a:r>
              <a:rPr lang="en-US" sz="1100" dirty="0" err="1"/>
              <a:t>Eventgen</a:t>
            </a:r>
            <a:endParaRPr lang="en-US" sz="1100" dirty="0"/>
          </a:p>
          <a:p>
            <a:pPr lvl="1"/>
            <a:r>
              <a:rPr lang="en-US" sz="1100" dirty="0"/>
              <a:t>Controlling Splunk</a:t>
            </a:r>
          </a:p>
          <a:p>
            <a:pPr lvl="1"/>
            <a:r>
              <a:rPr lang="en-US" sz="1100" dirty="0"/>
              <a:t>Viewing the Destinations app</a:t>
            </a:r>
          </a:p>
          <a:p>
            <a:pPr lvl="1"/>
            <a:r>
              <a:rPr lang="en-US" sz="1100" dirty="0"/>
              <a:t>Creating your first dashboard</a:t>
            </a:r>
          </a:p>
          <a:p>
            <a:endParaRPr lang="en-US" sz="1400" dirty="0"/>
          </a:p>
          <a:p>
            <a:r>
              <a:rPr lang="en-US" sz="1400" dirty="0"/>
              <a:t>Bringing in Data</a:t>
            </a:r>
          </a:p>
          <a:p>
            <a:pPr lvl="1"/>
            <a:r>
              <a:rPr lang="en-US" sz="1100" dirty="0"/>
              <a:t>Splunk and big data</a:t>
            </a:r>
          </a:p>
          <a:p>
            <a:pPr lvl="1"/>
            <a:r>
              <a:rPr lang="en-US" sz="1100" dirty="0"/>
              <a:t>Splunk data sources</a:t>
            </a:r>
          </a:p>
          <a:p>
            <a:pPr lvl="1"/>
            <a:r>
              <a:rPr lang="en-US" sz="1100" dirty="0"/>
              <a:t>Creating Indexes</a:t>
            </a:r>
          </a:p>
          <a:p>
            <a:pPr lvl="1"/>
            <a:r>
              <a:rPr lang="en-US" sz="1100" dirty="0"/>
              <a:t>Buckets</a:t>
            </a:r>
          </a:p>
          <a:p>
            <a:pPr lvl="1"/>
            <a:r>
              <a:rPr lang="en-US" sz="1100" dirty="0"/>
              <a:t>Log Files as data input</a:t>
            </a:r>
          </a:p>
          <a:p>
            <a:pPr lvl="1"/>
            <a:r>
              <a:rPr lang="en-US" sz="1100" dirty="0"/>
              <a:t>Splunk events and fields</a:t>
            </a:r>
          </a:p>
          <a:p>
            <a:pPr lvl="1"/>
            <a:r>
              <a:rPr lang="en-US" sz="1100" dirty="0"/>
              <a:t>Extracting new fields</a:t>
            </a:r>
            <a:endParaRPr lang="en-US" sz="1400" dirty="0"/>
          </a:p>
          <a:p>
            <a:r>
              <a:rPr lang="en-US" sz="1400" dirty="0"/>
              <a:t>Search Processing Language</a:t>
            </a:r>
          </a:p>
          <a:p>
            <a:pPr lvl="1"/>
            <a:r>
              <a:rPr lang="en-US" sz="1100" dirty="0"/>
              <a:t>Anatomy of a search</a:t>
            </a:r>
          </a:p>
          <a:p>
            <a:pPr lvl="1"/>
            <a:r>
              <a:rPr lang="en-US" sz="1100" dirty="0"/>
              <a:t>Time modifiers</a:t>
            </a:r>
          </a:p>
          <a:p>
            <a:pPr lvl="1"/>
            <a:r>
              <a:rPr lang="en-US" sz="1100" dirty="0"/>
              <a:t>Filtering search results</a:t>
            </a:r>
          </a:p>
          <a:p>
            <a:pPr lvl="1"/>
            <a:r>
              <a:rPr lang="en-US" sz="1100" dirty="0"/>
              <a:t>Additional Search commands</a:t>
            </a:r>
          </a:p>
          <a:p>
            <a:endParaRPr lang="en-US" sz="1400" dirty="0"/>
          </a:p>
          <a:p>
            <a:r>
              <a:rPr lang="en-US" sz="1400" dirty="0"/>
              <a:t>Reporting, Alerts, and Search Optimization</a:t>
            </a:r>
          </a:p>
          <a:p>
            <a:pPr lvl="1"/>
            <a:r>
              <a:rPr lang="en-US" sz="1000" dirty="0"/>
              <a:t>Data classification with Event Types</a:t>
            </a:r>
          </a:p>
          <a:p>
            <a:pPr lvl="1"/>
            <a:r>
              <a:rPr lang="en-US" sz="1000" dirty="0"/>
              <a:t>Data normalization with Tags</a:t>
            </a:r>
          </a:p>
          <a:p>
            <a:pPr lvl="1"/>
            <a:r>
              <a:rPr lang="en-US" sz="1000" dirty="0"/>
              <a:t>Data enrichment with Lookups</a:t>
            </a:r>
          </a:p>
          <a:p>
            <a:pPr lvl="1"/>
            <a:r>
              <a:rPr lang="en-US" sz="1000" dirty="0"/>
              <a:t>Creating and scheduling reports</a:t>
            </a:r>
          </a:p>
          <a:p>
            <a:pPr lvl="1"/>
            <a:r>
              <a:rPr lang="en-US" sz="1000" dirty="0"/>
              <a:t>Creating alerts</a:t>
            </a:r>
          </a:p>
          <a:p>
            <a:pPr lvl="1"/>
            <a:r>
              <a:rPr lang="en-US" sz="1000" dirty="0"/>
              <a:t>Search and Report acceleration</a:t>
            </a:r>
          </a:p>
          <a:p>
            <a:pPr lvl="1"/>
            <a:r>
              <a:rPr lang="en-US" sz="1000" dirty="0"/>
              <a:t>Scheduling options</a:t>
            </a:r>
          </a:p>
          <a:p>
            <a:pPr lvl="1"/>
            <a:r>
              <a:rPr lang="en-US" sz="1000" dirty="0"/>
              <a:t>Summary indexing</a:t>
            </a:r>
          </a:p>
          <a:p>
            <a:endParaRPr lang="en-US" sz="1400" dirty="0"/>
          </a:p>
          <a:p>
            <a:r>
              <a:rPr lang="en-US" sz="1400" dirty="0"/>
              <a:t>Dynamic </a:t>
            </a:r>
            <a:r>
              <a:rPr lang="en-US" sz="1400" dirty="0" err="1"/>
              <a:t>Dashboarding</a:t>
            </a:r>
            <a:endParaRPr lang="en-US" sz="1400" dirty="0"/>
          </a:p>
          <a:p>
            <a:pPr lvl="1"/>
            <a:r>
              <a:rPr lang="en-US" sz="1000" dirty="0"/>
              <a:t>Creating effective dashboards</a:t>
            </a:r>
          </a:p>
          <a:p>
            <a:pPr lvl="1"/>
            <a:r>
              <a:rPr lang="en-US" sz="1000" dirty="0"/>
              <a:t>Types of dashboards</a:t>
            </a:r>
          </a:p>
          <a:p>
            <a:pPr lvl="1"/>
            <a:r>
              <a:rPr lang="en-US" sz="1000" dirty="0"/>
              <a:t>Form inputs</a:t>
            </a:r>
          </a:p>
          <a:p>
            <a:pPr lvl="1"/>
            <a:r>
              <a:rPr lang="en-US" sz="1000" dirty="0"/>
              <a:t>Creating a time range input</a:t>
            </a:r>
          </a:p>
          <a:p>
            <a:pPr lvl="1"/>
            <a:r>
              <a:rPr lang="en-US" sz="1000" dirty="0"/>
              <a:t>Static real-time dashboard</a:t>
            </a:r>
          </a:p>
          <a:p>
            <a:pPr lvl="1"/>
            <a:r>
              <a:rPr lang="en-US" sz="1000" dirty="0"/>
              <a:t>Creating a choropleth map</a:t>
            </a:r>
          </a:p>
          <a:p>
            <a:endParaRPr lang="en-US" sz="1400" dirty="0"/>
          </a:p>
          <a:p>
            <a:r>
              <a:rPr lang="en-US" sz="1400" dirty="0"/>
              <a:t>Data Models and Pivots</a:t>
            </a:r>
          </a:p>
          <a:p>
            <a:pPr lvl="1"/>
            <a:r>
              <a:rPr lang="en-US" sz="1000" dirty="0"/>
              <a:t>Creating a data model</a:t>
            </a:r>
          </a:p>
          <a:p>
            <a:pPr lvl="1"/>
            <a:r>
              <a:rPr lang="en-US" sz="1000" dirty="0"/>
              <a:t>Data model acceleration</a:t>
            </a:r>
          </a:p>
          <a:p>
            <a:pPr lvl="1"/>
            <a:r>
              <a:rPr lang="en-US" sz="1000" dirty="0"/>
              <a:t>Rearranging your dashboard</a:t>
            </a:r>
          </a:p>
          <a:p>
            <a:endParaRPr lang="en-US" sz="1400" dirty="0"/>
          </a:p>
        </p:txBody>
      </p:sp>
    </p:spTree>
    <p:extLst>
      <p:ext uri="{BB962C8B-B14F-4D97-AF65-F5344CB8AC3E}">
        <p14:creationId xmlns:p14="http://schemas.microsoft.com/office/powerpoint/2010/main" val="2796521234"/>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Creating a time range input</a:t>
            </a:r>
            <a:br>
              <a:rPr lang="en-US" sz="3600" dirty="0">
                <a:solidFill>
                  <a:schemeClr val="tx2"/>
                </a:solidFill>
                <a:effectLst/>
                <a:latin typeface="+mj-lt"/>
                <a:ea typeface="+mj-ea"/>
                <a:cs typeface="+mj-cs"/>
              </a:rPr>
            </a:br>
            <a:endParaRPr lang="en-US" dirty="0"/>
          </a:p>
        </p:txBody>
      </p:sp>
      <p:sp>
        <p:nvSpPr>
          <p:cNvPr id="3" name="Content Placeholder 2"/>
          <p:cNvSpPr>
            <a:spLocks noGrp="1"/>
          </p:cNvSpPr>
          <p:nvPr>
            <p:ph idx="1"/>
          </p:nvPr>
        </p:nvSpPr>
        <p:spPr>
          <a:xfrm>
            <a:off x="1097280" y="1845734"/>
            <a:ext cx="4617720" cy="4023360"/>
          </a:xfrm>
        </p:spPr>
        <p:txBody>
          <a:bodyPr/>
          <a:lstStyle/>
          <a:p>
            <a:r>
              <a:rPr lang="en-US" dirty="0"/>
              <a:t>Create shared time picker control</a:t>
            </a:r>
          </a:p>
          <a:p>
            <a:r>
              <a:rPr lang="en-US" dirty="0"/>
              <a:t>Reference shared time picker from panels</a:t>
            </a:r>
          </a:p>
        </p:txBody>
      </p:sp>
      <p:pic>
        <p:nvPicPr>
          <p:cNvPr id="4" name="Picture 3"/>
          <p:cNvPicPr>
            <a:picLocks noChangeAspect="1"/>
          </p:cNvPicPr>
          <p:nvPr/>
        </p:nvPicPr>
        <p:blipFill>
          <a:blip r:embed="rId2"/>
          <a:stretch>
            <a:fillRect/>
          </a:stretch>
        </p:blipFill>
        <p:spPr>
          <a:xfrm>
            <a:off x="5867400" y="1275808"/>
            <a:ext cx="4353533" cy="2848373"/>
          </a:xfrm>
          <a:prstGeom prst="rect">
            <a:avLst/>
          </a:prstGeom>
          <a:ln>
            <a:solidFill>
              <a:schemeClr val="accent1"/>
            </a:solidFill>
          </a:ln>
        </p:spPr>
      </p:pic>
      <p:pic>
        <p:nvPicPr>
          <p:cNvPr id="5" name="Picture 4"/>
          <p:cNvPicPr>
            <a:picLocks noChangeAspect="1"/>
          </p:cNvPicPr>
          <p:nvPr/>
        </p:nvPicPr>
        <p:blipFill>
          <a:blip r:embed="rId3"/>
          <a:stretch>
            <a:fillRect/>
          </a:stretch>
        </p:blipFill>
        <p:spPr>
          <a:xfrm>
            <a:off x="6934200" y="2565640"/>
            <a:ext cx="4643969" cy="2662000"/>
          </a:xfrm>
          <a:prstGeom prst="rect">
            <a:avLst/>
          </a:prstGeom>
        </p:spPr>
      </p:pic>
    </p:spTree>
    <p:extLst>
      <p:ext uri="{BB962C8B-B14F-4D97-AF65-F5344CB8AC3E}">
        <p14:creationId xmlns:p14="http://schemas.microsoft.com/office/powerpoint/2010/main" val="2714042209"/>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Static real-time dashboard</a:t>
            </a:r>
            <a:br>
              <a:rPr lang="en-US" sz="3600" dirty="0">
                <a:solidFill>
                  <a:schemeClr val="tx2"/>
                </a:solidFill>
                <a:effectLst/>
                <a:latin typeface="+mj-lt"/>
                <a:ea typeface="+mj-ea"/>
                <a:cs typeface="+mj-cs"/>
              </a:rPr>
            </a:br>
            <a:endParaRPr lang="en-US" dirty="0"/>
          </a:p>
        </p:txBody>
      </p:sp>
      <p:sp>
        <p:nvSpPr>
          <p:cNvPr id="3" name="Content Placeholder 2"/>
          <p:cNvSpPr>
            <a:spLocks noGrp="1"/>
          </p:cNvSpPr>
          <p:nvPr>
            <p:ph idx="1"/>
          </p:nvPr>
        </p:nvSpPr>
        <p:spPr/>
        <p:txBody>
          <a:bodyPr/>
          <a:lstStyle/>
          <a:p>
            <a:endParaRPr lang="en-US"/>
          </a:p>
        </p:txBody>
      </p:sp>
      <p:pic>
        <p:nvPicPr>
          <p:cNvPr id="5" name="Picture 4"/>
          <p:cNvPicPr>
            <a:picLocks noChangeAspect="1"/>
          </p:cNvPicPr>
          <p:nvPr/>
        </p:nvPicPr>
        <p:blipFill>
          <a:blip r:embed="rId2"/>
          <a:stretch>
            <a:fillRect/>
          </a:stretch>
        </p:blipFill>
        <p:spPr>
          <a:xfrm>
            <a:off x="1135380" y="1011981"/>
            <a:ext cx="9982200" cy="4530263"/>
          </a:xfrm>
          <a:prstGeom prst="rect">
            <a:avLst/>
          </a:prstGeom>
        </p:spPr>
      </p:pic>
    </p:spTree>
    <p:extLst>
      <p:ext uri="{BB962C8B-B14F-4D97-AF65-F5344CB8AC3E}">
        <p14:creationId xmlns:p14="http://schemas.microsoft.com/office/powerpoint/2010/main" val="3111100360"/>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Creating a choropleth map</a:t>
            </a:r>
            <a:br>
              <a:rPr lang="en-US" sz="3600" dirty="0">
                <a:solidFill>
                  <a:schemeClr val="tx2"/>
                </a:solidFill>
                <a:effectLst/>
                <a:latin typeface="+mj-lt"/>
                <a:ea typeface="+mj-ea"/>
                <a:cs typeface="+mj-cs"/>
              </a:rPr>
            </a:br>
            <a:br>
              <a:rPr lang="en-US" sz="3600" dirty="0">
                <a:solidFill>
                  <a:schemeClr val="tx2"/>
                </a:solidFill>
                <a:effectLst/>
                <a:latin typeface="+mj-lt"/>
                <a:ea typeface="+mj-ea"/>
                <a:cs typeface="+mj-cs"/>
              </a:rPr>
            </a:br>
            <a:endParaRPr lang="en-US" dirty="0"/>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6783243" y="871052"/>
            <a:ext cx="4372437" cy="2986362"/>
          </a:xfrm>
          <a:prstGeom prst="rect">
            <a:avLst/>
          </a:prstGeom>
        </p:spPr>
      </p:pic>
      <p:pic>
        <p:nvPicPr>
          <p:cNvPr id="5" name="Picture 4"/>
          <p:cNvPicPr>
            <a:picLocks noChangeAspect="1"/>
          </p:cNvPicPr>
          <p:nvPr/>
        </p:nvPicPr>
        <p:blipFill>
          <a:blip r:embed="rId3"/>
          <a:stretch>
            <a:fillRect/>
          </a:stretch>
        </p:blipFill>
        <p:spPr>
          <a:xfrm>
            <a:off x="1956810" y="3953718"/>
            <a:ext cx="3300990" cy="2066443"/>
          </a:xfrm>
          <a:prstGeom prst="rect">
            <a:avLst/>
          </a:prstGeom>
        </p:spPr>
      </p:pic>
    </p:spTree>
    <p:extLst>
      <p:ext uri="{BB962C8B-B14F-4D97-AF65-F5344CB8AC3E}">
        <p14:creationId xmlns:p14="http://schemas.microsoft.com/office/powerpoint/2010/main" val="1295991534"/>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Lab 5: Dynamic Dashboarding</a:t>
            </a:r>
          </a:p>
        </p:txBody>
      </p:sp>
      <p:sp>
        <p:nvSpPr>
          <p:cNvPr id="4" name="Text Placeholder 3"/>
          <p:cNvSpPr>
            <a:spLocks noGrp="1"/>
          </p:cNvSpPr>
          <p:nvPr>
            <p:ph type="body" sz="quarter" idx="10"/>
          </p:nvPr>
        </p:nvSpPr>
        <p:spPr/>
        <p:txBody>
          <a:bodyPr/>
          <a:lstStyle/>
          <a:p>
            <a:pPr algn="l"/>
            <a:r>
              <a:rPr lang="en-US" sz="2400" dirty="0"/>
              <a:t>Estimated Duration: </a:t>
            </a:r>
            <a:r>
              <a:rPr lang="LID8192" sz="2400" dirty="0"/>
              <a:t>60</a:t>
            </a:r>
            <a:r>
              <a:rPr lang="en-US" sz="2400" dirty="0"/>
              <a:t> minutes</a:t>
            </a:r>
          </a:p>
        </p:txBody>
      </p:sp>
      <p:pic>
        <p:nvPicPr>
          <p:cNvPr id="1026" name="Picture 2">
            <a:extLst>
              <a:ext uri="{FF2B5EF4-FFF2-40B4-BE49-F238E27FC236}">
                <a16:creationId xmlns:a16="http://schemas.microsoft.com/office/drawing/2014/main" id="{BC527294-849F-5442-BFA7-274887E864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98100" y="372762"/>
            <a:ext cx="1231900" cy="15240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0FE7B45C-258E-9E4D-9835-2781A9423B2B}"/>
              </a:ext>
            </a:extLst>
          </p:cNvPr>
          <p:cNvSpPr txBox="1"/>
          <p:nvPr/>
        </p:nvSpPr>
        <p:spPr>
          <a:xfrm>
            <a:off x="609600" y="5100935"/>
            <a:ext cx="4343400" cy="923330"/>
          </a:xfrm>
          <a:prstGeom prst="rect">
            <a:avLst/>
          </a:prstGeom>
          <a:solidFill>
            <a:schemeClr val="bg1"/>
          </a:solidFill>
          <a:ln>
            <a:solidFill>
              <a:schemeClr val="accent1"/>
            </a:solidFill>
          </a:ln>
        </p:spPr>
        <p:txBody>
          <a:bodyPr wrap="square" rtlCol="0">
            <a:spAutoFit/>
          </a:bodyPr>
          <a:lstStyle/>
          <a:p>
            <a:r>
              <a:rPr lang="en-US" dirty="0"/>
              <a:t>Questions? Comments?</a:t>
            </a:r>
          </a:p>
          <a:p>
            <a:r>
              <a:rPr lang="en-US" dirty="0"/>
              <a:t>Dan’s cell phone: (413) 455-0856</a:t>
            </a:r>
          </a:p>
          <a:p>
            <a:r>
              <a:rPr lang="en-US" dirty="0"/>
              <a:t>Dan’s email: </a:t>
            </a:r>
            <a:r>
              <a:rPr lang="en-US" dirty="0">
                <a:hlinkClick r:id="rId3"/>
              </a:rPr>
              <a:t>danc@onlc.com</a:t>
            </a:r>
            <a:endParaRPr lang="en-US" dirty="0"/>
          </a:p>
        </p:txBody>
      </p:sp>
      <p:sp>
        <p:nvSpPr>
          <p:cNvPr id="5" name="Rectangle 1">
            <a:extLst>
              <a:ext uri="{FF2B5EF4-FFF2-40B4-BE49-F238E27FC236}">
                <a16:creationId xmlns:a16="http://schemas.microsoft.com/office/drawing/2014/main" id="{897C0C56-A8E0-AB45-991B-BD519B5FEE1B}"/>
              </a:ext>
            </a:extLst>
          </p:cNvPr>
          <p:cNvSpPr>
            <a:spLocks noGrp="1" noChangeArrowheads="1"/>
          </p:cNvSpPr>
          <p:nvPr>
            <p:ph type="subTitle" idx="1"/>
          </p:nvPr>
        </p:nvSpPr>
        <p:spPr bwMode="auto">
          <a:xfrm>
            <a:off x="762000" y="2012233"/>
            <a:ext cx="10668000" cy="2893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342792" tIns="0" rIns="0" bIns="0" numCol="2"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effectLst/>
                <a:latin typeface="Calibri" panose="020F0502020204030204" pitchFamily="34" charset="0"/>
              </a:rPr>
              <a:t>Dynamic form-based dashboard, </a:t>
            </a:r>
            <a:r>
              <a:rPr kumimoji="0" lang="en-US" altLang="en-US" sz="1100" b="0" i="0" u="none" strike="noStrike" cap="none" normalizeH="0" baseline="0" dirty="0">
                <a:ln>
                  <a:noFill/>
                </a:ln>
                <a:effectLst/>
                <a:latin typeface="Calibri" panose="020F0502020204030204" pitchFamily="34" charset="0"/>
              </a:rPr>
              <a:t>Pages 104-105</a:t>
            </a:r>
            <a:endParaRPr kumimoji="0" lang="en-US" altLang="en-US" sz="1200" b="1"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effectLst/>
                <a:latin typeface="Calibri" panose="020F0502020204030204" pitchFamily="34" charset="0"/>
              </a:rPr>
              <a:t>Creating a Status Distribution panel, </a:t>
            </a:r>
            <a:r>
              <a:rPr kumimoji="0" lang="en-US" altLang="en-US" sz="1100" b="0" i="0" u="none" strike="noStrike" cap="none" normalizeH="0" baseline="0" dirty="0">
                <a:ln>
                  <a:noFill/>
                </a:ln>
                <a:effectLst/>
                <a:latin typeface="Calibri" panose="020F0502020204030204" pitchFamily="34" charset="0"/>
              </a:rPr>
              <a:t>Page 106</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effectLst/>
                <a:latin typeface="Calibri" panose="020F0502020204030204" pitchFamily="34" charset="0"/>
              </a:rPr>
              <a:t>Creating the Status Types Over Time panel, </a:t>
            </a:r>
            <a:r>
              <a:rPr kumimoji="0" lang="en-US" altLang="en-US" sz="1100" b="0" i="0" u="none" strike="noStrike" cap="none" normalizeH="0" baseline="0" dirty="0">
                <a:ln>
                  <a:noFill/>
                </a:ln>
                <a:effectLst/>
                <a:latin typeface="Calibri" panose="020F0502020204030204" pitchFamily="34" charset="0"/>
              </a:rPr>
              <a:t>Page 107</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effectLst/>
                <a:latin typeface="Calibri" panose="020F0502020204030204" pitchFamily="34" charset="0"/>
              </a:rPr>
              <a:t>Creating the Hits vs Response Time panel, </a:t>
            </a:r>
            <a:r>
              <a:rPr kumimoji="0" lang="en-US" altLang="en-US" sz="1100" b="0" i="0" u="none" strike="noStrike" cap="none" normalizeH="0" baseline="0" dirty="0">
                <a:ln>
                  <a:noFill/>
                </a:ln>
                <a:effectLst/>
                <a:latin typeface="Calibri" panose="020F0502020204030204" pitchFamily="34" charset="0"/>
              </a:rPr>
              <a:t>Page 108</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effectLst/>
                <a:latin typeface="Calibri" panose="020F0502020204030204" pitchFamily="34" charset="0"/>
              </a:rPr>
              <a:t>Arrange the dashboard, </a:t>
            </a:r>
            <a:r>
              <a:rPr kumimoji="0" lang="en-US" altLang="en-US" sz="1100" b="0" i="0" u="none" strike="noStrike" cap="none" normalizeH="0" baseline="0" dirty="0">
                <a:ln>
                  <a:noFill/>
                </a:ln>
                <a:effectLst/>
                <a:latin typeface="Calibri" panose="020F0502020204030204" pitchFamily="34" charset="0"/>
              </a:rPr>
              <a:t>Pages 108-109</a:t>
            </a:r>
            <a:endParaRPr kumimoji="0" lang="en-US" altLang="en-US" sz="1200" b="1"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effectLst/>
                <a:latin typeface="Calibri" panose="020F0502020204030204" pitchFamily="34" charset="0"/>
              </a:rPr>
              <a:t>Panel options, </a:t>
            </a:r>
            <a:r>
              <a:rPr kumimoji="0" lang="en-US" altLang="en-US" sz="1100" b="0" i="0" u="none" strike="noStrike" cap="none" normalizeH="0" baseline="0" dirty="0">
                <a:ln>
                  <a:noFill/>
                </a:ln>
                <a:effectLst/>
                <a:latin typeface="Calibri" panose="020F0502020204030204" pitchFamily="34" charset="0"/>
              </a:rPr>
              <a:t>Pages 109-111</a:t>
            </a:r>
            <a:endParaRPr kumimoji="0" lang="en-US" altLang="en-US" sz="1200" b="1"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effectLst/>
                <a:latin typeface="Calibri" panose="020F0502020204030204" pitchFamily="34" charset="0"/>
              </a:rPr>
              <a:t>Pie chart – Status Distribution, </a:t>
            </a:r>
            <a:r>
              <a:rPr kumimoji="0" lang="en-US" altLang="en-US" sz="1100" b="0" i="0" u="none" strike="noStrike" cap="none" normalizeH="0" baseline="0" dirty="0">
                <a:ln>
                  <a:noFill/>
                </a:ln>
                <a:effectLst/>
                <a:latin typeface="Calibri" panose="020F0502020204030204" pitchFamily="34" charset="0"/>
              </a:rPr>
              <a:t>Page 111</a:t>
            </a:r>
            <a:endParaRPr kumimoji="0" lang="en-US" altLang="en-US" sz="1200" b="1"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effectLst/>
                <a:latin typeface="Calibri" panose="020F0502020204030204" pitchFamily="34" charset="0"/>
              </a:rPr>
              <a:t>Stacked area chart – Status Types Over Time, </a:t>
            </a:r>
            <a:r>
              <a:rPr kumimoji="0" lang="en-US" altLang="en-US" sz="1100" b="0" i="0" u="none" strike="noStrike" cap="none" normalizeH="0" baseline="0" dirty="0">
                <a:ln>
                  <a:noFill/>
                </a:ln>
                <a:effectLst/>
                <a:latin typeface="Calibri" panose="020F0502020204030204" pitchFamily="34" charset="0"/>
              </a:rPr>
              <a:t>Pages 112-113</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effectLst/>
                <a:latin typeface="Calibri" panose="020F0502020204030204" pitchFamily="34" charset="0"/>
              </a:rPr>
              <a:t>Column with overlay combination chart – Hits vs Response Time, </a:t>
            </a:r>
            <a:r>
              <a:rPr kumimoji="0" lang="en-US" altLang="en-US" sz="1100" b="0" i="0" u="none" strike="noStrike" cap="none" normalizeH="0" baseline="0" dirty="0">
                <a:ln>
                  <a:noFill/>
                </a:ln>
                <a:effectLst/>
                <a:latin typeface="Calibri" panose="020F0502020204030204" pitchFamily="34" charset="0"/>
              </a:rPr>
              <a:t>Pages 114-115</a:t>
            </a:r>
            <a:endParaRPr kumimoji="0" lang="en-US" altLang="en-US" sz="1200" b="1"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effectLst/>
                <a:latin typeface="Calibri" panose="020F0502020204030204" pitchFamily="34" charset="0"/>
              </a:rPr>
              <a:t>Form inputs, </a:t>
            </a:r>
            <a:r>
              <a:rPr kumimoji="0" lang="en-US" altLang="en-US" sz="1100" b="0" i="0" u="none" strike="noStrike" cap="none" normalizeH="0" baseline="0" dirty="0">
                <a:ln>
                  <a:noFill/>
                </a:ln>
                <a:effectLst/>
                <a:latin typeface="Calibri" panose="020F0502020204030204" pitchFamily="34" charset="0"/>
              </a:rPr>
              <a:t>Pages 115-118</a:t>
            </a:r>
            <a:endParaRPr kumimoji="0" lang="en-US" altLang="en-US" sz="1200" b="1"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effectLst/>
                <a:latin typeface="Calibri" panose="020F0502020204030204" pitchFamily="34" charset="0"/>
              </a:rPr>
              <a:t>Creating a time range input, </a:t>
            </a:r>
            <a:r>
              <a:rPr kumimoji="0" lang="en-US" altLang="en-US" sz="1100" b="0" i="0" u="none" strike="noStrike" cap="none" normalizeH="0" baseline="0" dirty="0">
                <a:ln>
                  <a:noFill/>
                </a:ln>
                <a:effectLst/>
                <a:latin typeface="Calibri" panose="020F0502020204030204" pitchFamily="34" charset="0"/>
              </a:rPr>
              <a:t>Pages 118-120</a:t>
            </a:r>
            <a:endParaRPr kumimoji="0" lang="en-US" altLang="en-US" sz="1200" b="1"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effectLst/>
                <a:latin typeface="Calibri" panose="020F0502020204030204" pitchFamily="34" charset="0"/>
              </a:rPr>
              <a:t>Creating a radio input, </a:t>
            </a:r>
            <a:r>
              <a:rPr kumimoji="0" lang="en-US" altLang="en-US" sz="1100" b="0" i="0" u="none" strike="noStrike" cap="none" normalizeH="0" baseline="0" dirty="0">
                <a:ln>
                  <a:noFill/>
                </a:ln>
                <a:effectLst/>
                <a:latin typeface="Calibri" panose="020F0502020204030204" pitchFamily="34" charset="0"/>
              </a:rPr>
              <a:t>Pages 121-126</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dirty="0">
                <a:ln>
                  <a:noFill/>
                </a:ln>
                <a:effectLst/>
                <a:latin typeface="Calibri" panose="020F0502020204030204" pitchFamily="34" charset="0"/>
              </a:rPr>
              <a:t>!! NOTE:</a:t>
            </a:r>
            <a:r>
              <a:rPr kumimoji="0" lang="en-US" altLang="en-US" sz="1100" b="0" i="0" u="none" strike="noStrike" cap="none" normalizeH="0" baseline="0" dirty="0">
                <a:ln>
                  <a:noFill/>
                </a:ln>
                <a:effectLst/>
                <a:latin typeface="Calibri" panose="020F0502020204030204" pitchFamily="34" charset="0"/>
              </a:rPr>
              <a:t> In step 6, the instruction to type "server:" is wrong -- it should not have the colon (:) at the end. It should read:</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effectLst/>
                <a:latin typeface="Calibri" panose="020F0502020204030204" pitchFamily="34"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effectLst/>
                <a:latin typeface="Consolas" panose="020B0609020204030204" pitchFamily="49" charset="0"/>
              </a:rPr>
              <a:t>	6. In the Token field, type </a:t>
            </a:r>
            <a:r>
              <a:rPr kumimoji="0" lang="en-US" altLang="en-US" sz="1100" b="0" i="1" u="none" strike="noStrike" cap="none" normalizeH="0" baseline="0" dirty="0">
                <a:ln>
                  <a:noFill/>
                </a:ln>
                <a:effectLst/>
                <a:latin typeface="Consolas" panose="020B0609020204030204" pitchFamily="49" charset="0"/>
              </a:rPr>
              <a:t>server</a:t>
            </a:r>
            <a:endParaRPr kumimoji="0" lang="en-US" altLang="en-US" sz="1100" b="0"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effectLst/>
                <a:latin typeface="Calibri" panose="020F0502020204030204" pitchFamily="34" charset="0"/>
              </a:rPr>
              <a:t>Creating a drop-down input, </a:t>
            </a:r>
            <a:r>
              <a:rPr kumimoji="0" lang="en-US" altLang="en-US" sz="1100" b="0" i="0" u="none" strike="noStrike" cap="none" normalizeH="0" baseline="0" dirty="0">
                <a:ln>
                  <a:noFill/>
                </a:ln>
                <a:effectLst/>
                <a:latin typeface="Calibri" panose="020F0502020204030204" pitchFamily="34" charset="0"/>
              </a:rPr>
              <a:t>Pages 126-129</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effectLst/>
                <a:latin typeface="Calibri" panose="020F0502020204030204" pitchFamily="34" charset="0"/>
              </a:rPr>
              <a:t>Static real-time dashboard</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effectLst/>
                <a:latin typeface="Calibri" panose="020F0502020204030204" pitchFamily="34" charset="0"/>
              </a:rPr>
              <a:t>Single-value panels with color ranges, </a:t>
            </a:r>
            <a:r>
              <a:rPr kumimoji="0" lang="en-US" altLang="en-US" sz="1100" b="0" i="0" u="none" strike="noStrike" cap="none" normalizeH="0" baseline="0" dirty="0">
                <a:ln>
                  <a:noFill/>
                </a:ln>
                <a:effectLst/>
                <a:latin typeface="Calibri" panose="020F0502020204030204" pitchFamily="34" charset="0"/>
              </a:rPr>
              <a:t>Pages 130-133</a:t>
            </a:r>
            <a:endParaRPr kumimoji="0" lang="en-US" altLang="en-US" sz="1200" b="1"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effectLst/>
                <a:latin typeface="Calibri" panose="020F0502020204030204" pitchFamily="34" charset="0"/>
              </a:rPr>
              <a:t>Creating panels by cloning, </a:t>
            </a:r>
            <a:r>
              <a:rPr kumimoji="0" lang="en-US" altLang="en-US" sz="1100" b="0" i="0" u="none" strike="noStrike" cap="none" normalizeH="0" baseline="0" dirty="0">
                <a:ln>
                  <a:noFill/>
                </a:ln>
                <a:effectLst/>
                <a:latin typeface="Calibri" panose="020F0502020204030204" pitchFamily="34" charset="0"/>
              </a:rPr>
              <a:t>Pages 135-135</a:t>
            </a:r>
            <a:endParaRPr kumimoji="0" lang="en-US" altLang="en-US" sz="1200" b="1"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effectLst/>
                <a:latin typeface="Calibri" panose="020F0502020204030204" pitchFamily="34" charset="0"/>
              </a:rPr>
              <a:t>Single-value panels with trends, </a:t>
            </a:r>
            <a:r>
              <a:rPr kumimoji="0" lang="en-US" altLang="en-US" sz="1100" b="0" i="0" u="none" strike="noStrike" cap="none" normalizeH="0" baseline="0" dirty="0">
                <a:ln>
                  <a:noFill/>
                </a:ln>
                <a:effectLst/>
                <a:latin typeface="Calibri" panose="020F0502020204030204" pitchFamily="34" charset="0"/>
              </a:rPr>
              <a:t>Pages 135-137</a:t>
            </a:r>
            <a:endParaRPr kumimoji="0" lang="en-US" altLang="en-US" sz="1200" b="1"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effectLst/>
                <a:latin typeface="Calibri" panose="020F0502020204030204" pitchFamily="34" charset="0"/>
              </a:rPr>
              <a:t>Real-time column charts with line overlays, </a:t>
            </a:r>
            <a:r>
              <a:rPr kumimoji="0" lang="en-US" altLang="en-US" sz="1100" b="0" i="0" u="none" strike="noStrike" cap="none" normalizeH="0" baseline="0" dirty="0">
                <a:ln>
                  <a:noFill/>
                </a:ln>
                <a:effectLst/>
                <a:latin typeface="Calibri" panose="020F0502020204030204" pitchFamily="34" charset="0"/>
              </a:rPr>
              <a:t>Pages 137-140</a:t>
            </a:r>
            <a:endParaRPr kumimoji="0" lang="en-US" altLang="en-US" sz="1200" b="1" i="0" u="none" strike="noStrike" cap="none" normalizeH="0" baseline="0" dirty="0">
              <a:ln>
                <a:noFill/>
              </a:ln>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effectLst/>
                <a:latin typeface="Calibri" panose="020F0502020204030204" pitchFamily="34" charset="0"/>
              </a:rPr>
              <a:t>Creating a choropleth map, </a:t>
            </a:r>
            <a:r>
              <a:rPr kumimoji="0" lang="en-US" altLang="en-US" sz="1100" b="0" i="0" u="none" strike="noStrike" cap="none" normalizeH="0" baseline="0" dirty="0">
                <a:ln>
                  <a:noFill/>
                </a:ln>
                <a:effectLst/>
                <a:latin typeface="Calibri" panose="020F0502020204030204" pitchFamily="34" charset="0"/>
              </a:rPr>
              <a:t>Pages 140-142</a:t>
            </a:r>
            <a:endParaRPr kumimoji="0" lang="en-US" altLang="en-US" sz="1800" b="0" i="0" u="none" strike="noStrike" cap="none" normalizeH="0" baseline="0" dirty="0">
              <a:ln>
                <a:noFill/>
              </a:ln>
              <a:effectLst/>
              <a:latin typeface="Arial" panose="020B0604020202020204" pitchFamily="34" charset="0"/>
            </a:endParaRPr>
          </a:p>
        </p:txBody>
      </p:sp>
    </p:spTree>
    <p:extLst>
      <p:ext uri="{BB962C8B-B14F-4D97-AF65-F5344CB8AC3E}">
        <p14:creationId xmlns:p14="http://schemas.microsoft.com/office/powerpoint/2010/main" val="2670368136"/>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Models and Pivots</a:t>
            </a:r>
          </a:p>
        </p:txBody>
      </p:sp>
    </p:spTree>
    <p:extLst>
      <p:ext uri="{BB962C8B-B14F-4D97-AF65-F5344CB8AC3E}">
        <p14:creationId xmlns:p14="http://schemas.microsoft.com/office/powerpoint/2010/main" val="1698114671"/>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b="1" dirty="0">
                <a:solidFill>
                  <a:schemeClr val="tx2"/>
                </a:solidFill>
                <a:effectLst/>
                <a:latin typeface="+mj-lt"/>
                <a:ea typeface="+mj-ea"/>
                <a:cs typeface="+mj-cs"/>
              </a:rPr>
              <a:t>Data Models and Pivots</a:t>
            </a:r>
            <a:br>
              <a:rPr lang="en-US" sz="3600" dirty="0">
                <a:solidFill>
                  <a:schemeClr val="tx2"/>
                </a:solidFill>
                <a:effectLst/>
                <a:latin typeface="+mj-lt"/>
                <a:ea typeface="+mj-ea"/>
                <a:cs typeface="+mj-cs"/>
              </a:rPr>
            </a:br>
            <a:endParaRPr lang="en-US" dirty="0"/>
          </a:p>
        </p:txBody>
      </p:sp>
      <p:sp>
        <p:nvSpPr>
          <p:cNvPr id="3" name="Content Placeholder 2"/>
          <p:cNvSpPr>
            <a:spLocks noGrp="1"/>
          </p:cNvSpPr>
          <p:nvPr>
            <p:ph idx="1"/>
          </p:nvPr>
        </p:nvSpPr>
        <p:spPr/>
        <p:txBody>
          <a:bodyPr/>
          <a:lstStyle/>
          <a:p>
            <a:r>
              <a:rPr lang="en-US" dirty="0"/>
              <a:t>Create a data model</a:t>
            </a:r>
          </a:p>
          <a:p>
            <a:r>
              <a:rPr lang="en-US" dirty="0"/>
              <a:t>Enable acceleration for the data model</a:t>
            </a:r>
          </a:p>
          <a:p>
            <a:r>
              <a:rPr lang="en-US" dirty="0"/>
              <a:t>Create a Pivot output</a:t>
            </a:r>
          </a:p>
          <a:p>
            <a:r>
              <a:rPr lang="en-US" dirty="0"/>
              <a:t>Visualize data</a:t>
            </a:r>
          </a:p>
        </p:txBody>
      </p:sp>
    </p:spTree>
    <p:extLst>
      <p:ext uri="{BB962C8B-B14F-4D97-AF65-F5344CB8AC3E}">
        <p14:creationId xmlns:p14="http://schemas.microsoft.com/office/powerpoint/2010/main" val="1819444973"/>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b="1" dirty="0">
                <a:solidFill>
                  <a:schemeClr val="tx2"/>
                </a:solidFill>
                <a:effectLst/>
                <a:latin typeface="+mj-lt"/>
                <a:ea typeface="+mj-ea"/>
                <a:cs typeface="+mj-cs"/>
              </a:rPr>
              <a:t>Data Models and Pivots</a:t>
            </a:r>
            <a:br>
              <a:rPr lang="en-US" sz="3600" dirty="0">
                <a:solidFill>
                  <a:schemeClr val="tx2"/>
                </a:solidFill>
                <a:effectLst/>
                <a:latin typeface="+mj-lt"/>
                <a:ea typeface="+mj-ea"/>
                <a:cs typeface="+mj-cs"/>
              </a:rPr>
            </a:br>
            <a:endParaRPr lang="en-US" dirty="0"/>
          </a:p>
        </p:txBody>
      </p:sp>
      <p:sp>
        <p:nvSpPr>
          <p:cNvPr id="3" name="Content Placeholder 2"/>
          <p:cNvSpPr>
            <a:spLocks noGrp="1"/>
          </p:cNvSpPr>
          <p:nvPr>
            <p:ph idx="1"/>
          </p:nvPr>
        </p:nvSpPr>
        <p:spPr/>
        <p:txBody>
          <a:bodyPr/>
          <a:lstStyle/>
          <a:p>
            <a:r>
              <a:rPr lang="en-US" dirty="0"/>
              <a:t>Ad hoc, visual analysis (no SPL necessary!)</a:t>
            </a:r>
          </a:p>
          <a:p>
            <a:r>
              <a:rPr lang="en-US" b="1" dirty="0"/>
              <a:t>Data Model:</a:t>
            </a:r>
            <a:r>
              <a:rPr lang="en-US" dirty="0"/>
              <a:t> Hierarchical mapping of data based on search results</a:t>
            </a:r>
          </a:p>
          <a:p>
            <a:r>
              <a:rPr lang="en-US" b="1" dirty="0"/>
              <a:t>Pivot tool:</a:t>
            </a:r>
            <a:r>
              <a:rPr lang="en-US" dirty="0"/>
              <a:t> summarize data fields in rows &amp; columns</a:t>
            </a:r>
          </a:p>
          <a:p>
            <a:pPr lvl="1"/>
            <a:r>
              <a:rPr lang="en-US" dirty="0"/>
              <a:t>Create crosstab reports</a:t>
            </a:r>
          </a:p>
        </p:txBody>
      </p:sp>
    </p:spTree>
    <p:extLst>
      <p:ext uri="{BB962C8B-B14F-4D97-AF65-F5344CB8AC3E}">
        <p14:creationId xmlns:p14="http://schemas.microsoft.com/office/powerpoint/2010/main" val="2123696346"/>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Creating a data model</a:t>
            </a:r>
            <a:br>
              <a:rPr lang="en-US" sz="3600" dirty="0">
                <a:solidFill>
                  <a:schemeClr val="tx2"/>
                </a:solidFill>
                <a:effectLst/>
                <a:latin typeface="+mj-lt"/>
                <a:ea typeface="+mj-ea"/>
                <a:cs typeface="+mj-cs"/>
              </a:rPr>
            </a:br>
            <a:endParaRPr lang="en-US" dirty="0"/>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2"/>
          <a:stretch>
            <a:fillRect/>
          </a:stretch>
        </p:blipFill>
        <p:spPr>
          <a:xfrm>
            <a:off x="7239000" y="838201"/>
            <a:ext cx="4077354" cy="3099452"/>
          </a:xfrm>
          <a:prstGeom prst="rect">
            <a:avLst/>
          </a:prstGeom>
          <a:ln>
            <a:solidFill>
              <a:schemeClr val="accent1"/>
            </a:solidFill>
          </a:ln>
        </p:spPr>
      </p:pic>
      <p:pic>
        <p:nvPicPr>
          <p:cNvPr id="5" name="Picture 4"/>
          <p:cNvPicPr>
            <a:picLocks noChangeAspect="1"/>
          </p:cNvPicPr>
          <p:nvPr/>
        </p:nvPicPr>
        <p:blipFill>
          <a:blip r:embed="rId3"/>
          <a:stretch>
            <a:fillRect/>
          </a:stretch>
        </p:blipFill>
        <p:spPr>
          <a:xfrm>
            <a:off x="9601200" y="4060465"/>
            <a:ext cx="1381318" cy="895475"/>
          </a:xfrm>
          <a:prstGeom prst="rect">
            <a:avLst/>
          </a:prstGeom>
        </p:spPr>
      </p:pic>
      <p:pic>
        <p:nvPicPr>
          <p:cNvPr id="6" name="Picture 5"/>
          <p:cNvPicPr>
            <a:picLocks noChangeAspect="1"/>
          </p:cNvPicPr>
          <p:nvPr/>
        </p:nvPicPr>
        <p:blipFill>
          <a:blip r:embed="rId4"/>
          <a:stretch>
            <a:fillRect/>
          </a:stretch>
        </p:blipFill>
        <p:spPr>
          <a:xfrm>
            <a:off x="1095676" y="3093643"/>
            <a:ext cx="6592220" cy="2791215"/>
          </a:xfrm>
          <a:prstGeom prst="rect">
            <a:avLst/>
          </a:prstGeom>
        </p:spPr>
      </p:pic>
    </p:spTree>
    <p:extLst>
      <p:ext uri="{BB962C8B-B14F-4D97-AF65-F5344CB8AC3E}">
        <p14:creationId xmlns:p14="http://schemas.microsoft.com/office/powerpoint/2010/main" val="1494957105"/>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Adding attributes to objects</a:t>
            </a:r>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2"/>
          <a:stretch>
            <a:fillRect/>
          </a:stretch>
        </p:blipFill>
        <p:spPr>
          <a:xfrm>
            <a:off x="7315200" y="1021606"/>
            <a:ext cx="1419423" cy="1733792"/>
          </a:xfrm>
          <a:prstGeom prst="rect">
            <a:avLst/>
          </a:prstGeom>
        </p:spPr>
      </p:pic>
      <p:pic>
        <p:nvPicPr>
          <p:cNvPr id="5" name="Picture 4"/>
          <p:cNvPicPr>
            <a:picLocks noChangeAspect="1"/>
          </p:cNvPicPr>
          <p:nvPr/>
        </p:nvPicPr>
        <p:blipFill rotWithShape="1">
          <a:blip r:embed="rId3"/>
          <a:srcRect l="640"/>
          <a:stretch/>
        </p:blipFill>
        <p:spPr>
          <a:xfrm>
            <a:off x="3629880" y="3048000"/>
            <a:ext cx="7525800" cy="1895740"/>
          </a:xfrm>
          <a:prstGeom prst="rect">
            <a:avLst/>
          </a:prstGeom>
        </p:spPr>
      </p:pic>
    </p:spTree>
    <p:extLst>
      <p:ext uri="{BB962C8B-B14F-4D97-AF65-F5344CB8AC3E}">
        <p14:creationId xmlns:p14="http://schemas.microsoft.com/office/powerpoint/2010/main" val="3064003618"/>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Creating child objects</a:t>
            </a:r>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9709887" y="1010377"/>
            <a:ext cx="1428949" cy="1448002"/>
          </a:xfrm>
          <a:prstGeom prst="rect">
            <a:avLst/>
          </a:prstGeom>
        </p:spPr>
      </p:pic>
      <p:pic>
        <p:nvPicPr>
          <p:cNvPr id="5" name="Picture 4"/>
          <p:cNvPicPr>
            <a:picLocks noChangeAspect="1"/>
          </p:cNvPicPr>
          <p:nvPr/>
        </p:nvPicPr>
        <p:blipFill>
          <a:blip r:embed="rId3"/>
          <a:stretch>
            <a:fillRect/>
          </a:stretch>
        </p:blipFill>
        <p:spPr>
          <a:xfrm>
            <a:off x="6781800" y="2057400"/>
            <a:ext cx="2476846" cy="3458058"/>
          </a:xfrm>
          <a:prstGeom prst="rect">
            <a:avLst/>
          </a:prstGeom>
        </p:spPr>
      </p:pic>
    </p:spTree>
    <p:extLst>
      <p:ext uri="{BB962C8B-B14F-4D97-AF65-F5344CB8AC3E}">
        <p14:creationId xmlns:p14="http://schemas.microsoft.com/office/powerpoint/2010/main" val="867189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Related Classes</a:t>
            </a:r>
          </a:p>
        </p:txBody>
      </p:sp>
      <p:sp>
        <p:nvSpPr>
          <p:cNvPr id="3" name="Slide Number Placeholder 2"/>
          <p:cNvSpPr>
            <a:spLocks noGrp="1"/>
          </p:cNvSpPr>
          <p:nvPr>
            <p:ph type="sldNum" sz="quarter" idx="12"/>
          </p:nvPr>
        </p:nvSpPr>
        <p:spPr/>
        <p:txBody>
          <a:bodyPr/>
          <a:lstStyle/>
          <a:p>
            <a:fld id="{D814DA60-3BEE-4BCE-BEDB-E433FD970963}" type="slidenum">
              <a:rPr lang="en-US" smtClean="0"/>
              <a:pPr/>
              <a:t>8</a:t>
            </a:fld>
            <a:endParaRPr lang="en-US" dirty="0"/>
          </a:p>
        </p:txBody>
      </p:sp>
      <p:sp>
        <p:nvSpPr>
          <p:cNvPr id="4" name="Text Placeholder 3"/>
          <p:cNvSpPr>
            <a:spLocks noGrp="1"/>
          </p:cNvSpPr>
          <p:nvPr>
            <p:ph type="body" sz="quarter" idx="13"/>
          </p:nvPr>
        </p:nvSpPr>
        <p:spPr>
          <a:xfrm>
            <a:off x="609600" y="1066800"/>
            <a:ext cx="8229600" cy="5105400"/>
          </a:xfrm>
        </p:spPr>
        <p:txBody>
          <a:bodyPr>
            <a:normAutofit/>
          </a:bodyPr>
          <a:lstStyle/>
          <a:p>
            <a:r>
              <a:rPr lang="en-US" sz="2400" dirty="0"/>
              <a:t>Splunk Fundamentals – Level 2</a:t>
            </a:r>
          </a:p>
        </p:txBody>
      </p:sp>
      <p:pic>
        <p:nvPicPr>
          <p:cNvPr id="5" name="Picture 11" descr="onlc_logo_small.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118892" y="4999038"/>
            <a:ext cx="2875156" cy="1173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063254713"/>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Creating an attribute based on a regular expression</a:t>
            </a:r>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9372600" y="1295400"/>
            <a:ext cx="1448002" cy="1714739"/>
          </a:xfrm>
          <a:prstGeom prst="rect">
            <a:avLst/>
          </a:prstGeom>
        </p:spPr>
      </p:pic>
      <p:pic>
        <p:nvPicPr>
          <p:cNvPr id="5" name="Picture 4"/>
          <p:cNvPicPr>
            <a:picLocks noChangeAspect="1"/>
          </p:cNvPicPr>
          <p:nvPr/>
        </p:nvPicPr>
        <p:blipFill>
          <a:blip r:embed="rId3"/>
          <a:stretch>
            <a:fillRect/>
          </a:stretch>
        </p:blipFill>
        <p:spPr>
          <a:xfrm>
            <a:off x="1794862" y="2085787"/>
            <a:ext cx="8602275" cy="2686425"/>
          </a:xfrm>
          <a:prstGeom prst="rect">
            <a:avLst/>
          </a:prstGeom>
        </p:spPr>
      </p:pic>
    </p:spTree>
    <p:extLst>
      <p:ext uri="{BB962C8B-B14F-4D97-AF65-F5344CB8AC3E}">
        <p14:creationId xmlns:p14="http://schemas.microsoft.com/office/powerpoint/2010/main" val="4263801824"/>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Data model acceleration</a:t>
            </a:r>
            <a:br>
              <a:rPr lang="en-US" sz="3600" dirty="0">
                <a:solidFill>
                  <a:schemeClr val="tx2"/>
                </a:solidFill>
                <a:effectLst/>
                <a:latin typeface="+mj-lt"/>
                <a:ea typeface="+mj-ea"/>
                <a:cs typeface="+mj-cs"/>
              </a:rPr>
            </a:br>
            <a:endParaRPr lang="en-US" dirty="0"/>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rotWithShape="1">
          <a:blip r:embed="rId2"/>
          <a:srcRect r="787"/>
          <a:stretch/>
        </p:blipFill>
        <p:spPr>
          <a:xfrm>
            <a:off x="6502667" y="2286000"/>
            <a:ext cx="4648200" cy="2924583"/>
          </a:xfrm>
          <a:prstGeom prst="rect">
            <a:avLst/>
          </a:prstGeom>
          <a:ln>
            <a:solidFill>
              <a:schemeClr val="accent1"/>
            </a:solidFill>
          </a:ln>
        </p:spPr>
      </p:pic>
      <p:pic>
        <p:nvPicPr>
          <p:cNvPr id="5" name="Picture 4"/>
          <p:cNvPicPr>
            <a:picLocks noChangeAspect="1"/>
          </p:cNvPicPr>
          <p:nvPr/>
        </p:nvPicPr>
        <p:blipFill>
          <a:blip r:embed="rId3"/>
          <a:stretch>
            <a:fillRect/>
          </a:stretch>
        </p:blipFill>
        <p:spPr>
          <a:xfrm>
            <a:off x="2819400" y="4869536"/>
            <a:ext cx="6401693" cy="371527"/>
          </a:xfrm>
          <a:prstGeom prst="rect">
            <a:avLst/>
          </a:prstGeom>
        </p:spPr>
      </p:pic>
      <p:pic>
        <p:nvPicPr>
          <p:cNvPr id="6" name="Picture 5"/>
          <p:cNvPicPr>
            <a:picLocks noChangeAspect="1"/>
          </p:cNvPicPr>
          <p:nvPr/>
        </p:nvPicPr>
        <p:blipFill>
          <a:blip r:embed="rId4"/>
          <a:stretch>
            <a:fillRect/>
          </a:stretch>
        </p:blipFill>
        <p:spPr>
          <a:xfrm>
            <a:off x="4876800" y="1219200"/>
            <a:ext cx="1467055" cy="1943371"/>
          </a:xfrm>
          <a:prstGeom prst="rect">
            <a:avLst/>
          </a:prstGeom>
        </p:spPr>
      </p:pic>
    </p:spTree>
    <p:extLst>
      <p:ext uri="{BB962C8B-B14F-4D97-AF65-F5344CB8AC3E}">
        <p14:creationId xmlns:p14="http://schemas.microsoft.com/office/powerpoint/2010/main" val="2844702912"/>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Creating a dashboard</a:t>
            </a:r>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1607820" y="1031031"/>
            <a:ext cx="9037320" cy="4304383"/>
          </a:xfrm>
          <a:prstGeom prst="rect">
            <a:avLst/>
          </a:prstGeom>
        </p:spPr>
      </p:pic>
    </p:spTree>
    <p:extLst>
      <p:ext uri="{BB962C8B-B14F-4D97-AF65-F5344CB8AC3E}">
        <p14:creationId xmlns:p14="http://schemas.microsoft.com/office/powerpoint/2010/main" val="3175534081"/>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dirty="0">
                <a:solidFill>
                  <a:schemeClr val="tx2"/>
                </a:solidFill>
                <a:effectLst/>
                <a:latin typeface="+mj-lt"/>
                <a:ea typeface="+mj-ea"/>
                <a:cs typeface="+mj-cs"/>
              </a:rPr>
              <a:t>Rearranging your dashboard</a:t>
            </a:r>
          </a:p>
          <a:p>
            <a:endParaRPr lang="en-US" dirty="0"/>
          </a:p>
        </p:txBody>
      </p:sp>
      <p:sp>
        <p:nvSpPr>
          <p:cNvPr id="3" name="Content Placeholder 2"/>
          <p:cNvSpPr>
            <a:spLocks noGrp="1"/>
          </p:cNvSpPr>
          <p:nvPr>
            <p:ph idx="1"/>
          </p:nvPr>
        </p:nvSpPr>
        <p:spPr/>
        <p:txBody>
          <a:bodyPr/>
          <a:lstStyle/>
          <a:p>
            <a:endParaRPr lang="en-US"/>
          </a:p>
        </p:txBody>
      </p:sp>
      <p:pic>
        <p:nvPicPr>
          <p:cNvPr id="5" name="Picture 4"/>
          <p:cNvPicPr>
            <a:picLocks noChangeAspect="1"/>
          </p:cNvPicPr>
          <p:nvPr/>
        </p:nvPicPr>
        <p:blipFill>
          <a:blip r:embed="rId2"/>
          <a:stretch>
            <a:fillRect/>
          </a:stretch>
        </p:blipFill>
        <p:spPr>
          <a:xfrm>
            <a:off x="1371600" y="1219200"/>
            <a:ext cx="9097645" cy="4296375"/>
          </a:xfrm>
          <a:prstGeom prst="rect">
            <a:avLst/>
          </a:prstGeom>
        </p:spPr>
      </p:pic>
    </p:spTree>
    <p:extLst>
      <p:ext uri="{BB962C8B-B14F-4D97-AF65-F5344CB8AC3E}">
        <p14:creationId xmlns:p14="http://schemas.microsoft.com/office/powerpoint/2010/main" val="249597867"/>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Lab 6: Data Models and Pivot</a:t>
            </a:r>
          </a:p>
        </p:txBody>
      </p:sp>
      <p:sp>
        <p:nvSpPr>
          <p:cNvPr id="3" name="Subtitle 2"/>
          <p:cNvSpPr>
            <a:spLocks noGrp="1"/>
          </p:cNvSpPr>
          <p:nvPr>
            <p:ph type="subTitle" idx="1"/>
          </p:nvPr>
        </p:nvSpPr>
        <p:spPr>
          <a:xfrm>
            <a:off x="762000" y="2171700"/>
            <a:ext cx="10668000" cy="2514600"/>
          </a:xfrm>
        </p:spPr>
        <p:txBody>
          <a:bodyPr numCol="2"/>
          <a:lstStyle/>
          <a:p>
            <a:r>
              <a:rPr lang="en-US" sz="1400" b="1" dirty="0"/>
              <a:t>Creating a data model, </a:t>
            </a:r>
            <a:r>
              <a:rPr lang="en-US" sz="1400" dirty="0"/>
              <a:t>Pages 146-147</a:t>
            </a:r>
          </a:p>
          <a:p>
            <a:r>
              <a:rPr lang="en-US" sz="1400" b="1" dirty="0"/>
              <a:t>Adding attributes to objects, </a:t>
            </a:r>
            <a:r>
              <a:rPr lang="en-US" sz="1400" dirty="0"/>
              <a:t>Pages 148-149</a:t>
            </a:r>
          </a:p>
          <a:p>
            <a:r>
              <a:rPr lang="en-US" sz="1400" b="1" dirty="0"/>
              <a:t>Creating child objects, </a:t>
            </a:r>
            <a:r>
              <a:rPr lang="en-US" sz="1400" dirty="0"/>
              <a:t>Pages 149-150</a:t>
            </a:r>
          </a:p>
          <a:p>
            <a:r>
              <a:rPr lang="en-US" sz="1400" b="1" dirty="0"/>
              <a:t>Creating an attribute based on a regular expression, </a:t>
            </a:r>
            <a:r>
              <a:rPr lang="en-US" sz="1400" dirty="0"/>
              <a:t>Pages 150-153</a:t>
            </a:r>
            <a:endParaRPr lang="en-US" sz="1400" b="1" dirty="0"/>
          </a:p>
          <a:p>
            <a:r>
              <a:rPr lang="en-US" sz="1400" b="1" dirty="0"/>
              <a:t>Data model acceleration, </a:t>
            </a:r>
            <a:r>
              <a:rPr lang="en-US" sz="1400" dirty="0"/>
              <a:t>Pages 153-155</a:t>
            </a:r>
            <a:endParaRPr lang="en-US" sz="1400" b="1" dirty="0"/>
          </a:p>
          <a:p>
            <a:r>
              <a:rPr lang="en-US" sz="1400" b="1" dirty="0"/>
              <a:t>The Pivot editor, </a:t>
            </a:r>
            <a:r>
              <a:rPr lang="en-US" sz="1400" dirty="0"/>
              <a:t>Pages 155-158</a:t>
            </a:r>
          </a:p>
          <a:p>
            <a:r>
              <a:rPr lang="en-US" sz="1400" b="1" dirty="0"/>
              <a:t>Creating a Pivot and a chart, </a:t>
            </a:r>
            <a:r>
              <a:rPr lang="en-US" sz="1400" dirty="0"/>
              <a:t>Pages 158-160</a:t>
            </a:r>
          </a:p>
          <a:p>
            <a:r>
              <a:rPr lang="en-US" sz="1400" b="1" dirty="0"/>
              <a:t>Creating an area chart, </a:t>
            </a:r>
            <a:r>
              <a:rPr lang="en-US" sz="1400" dirty="0"/>
              <a:t>Pages 160-163</a:t>
            </a:r>
          </a:p>
          <a:p>
            <a:r>
              <a:rPr lang="en-US" sz="1400" b="1" dirty="0"/>
              <a:t>Creating a pie chart, </a:t>
            </a:r>
            <a:r>
              <a:rPr lang="en-US" sz="1400" dirty="0"/>
              <a:t>Pages 163-166</a:t>
            </a:r>
          </a:p>
          <a:p>
            <a:r>
              <a:rPr lang="en-US" sz="1400" b="1" dirty="0"/>
              <a:t>Single value with trending sparkline, </a:t>
            </a:r>
            <a:r>
              <a:rPr lang="en-US" sz="1400" dirty="0"/>
              <a:t>Pages 166-168</a:t>
            </a:r>
            <a:endParaRPr lang="en-US" sz="1400" b="1" dirty="0"/>
          </a:p>
          <a:p>
            <a:r>
              <a:rPr lang="en-US" sz="1400" b="1" dirty="0"/>
              <a:t>Rearranging your dashboard , </a:t>
            </a:r>
            <a:r>
              <a:rPr lang="en-US" sz="1400" dirty="0"/>
              <a:t>Page 168</a:t>
            </a:r>
          </a:p>
          <a:p>
            <a:endParaRPr lang="en-US" sz="900" dirty="0"/>
          </a:p>
        </p:txBody>
      </p:sp>
      <p:sp>
        <p:nvSpPr>
          <p:cNvPr id="4" name="Text Placeholder 3"/>
          <p:cNvSpPr>
            <a:spLocks noGrp="1"/>
          </p:cNvSpPr>
          <p:nvPr>
            <p:ph type="body" sz="quarter" idx="10"/>
          </p:nvPr>
        </p:nvSpPr>
        <p:spPr/>
        <p:txBody>
          <a:bodyPr/>
          <a:lstStyle/>
          <a:p>
            <a:pPr algn="l"/>
            <a:r>
              <a:rPr lang="en-US" sz="2400" dirty="0"/>
              <a:t>Estimated Duration: 45 minutes</a:t>
            </a:r>
          </a:p>
        </p:txBody>
      </p:sp>
      <p:pic>
        <p:nvPicPr>
          <p:cNvPr id="1026" name="Picture 2">
            <a:extLst>
              <a:ext uri="{FF2B5EF4-FFF2-40B4-BE49-F238E27FC236}">
                <a16:creationId xmlns:a16="http://schemas.microsoft.com/office/drawing/2014/main" id="{BC527294-849F-5442-BFA7-274887E864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98100" y="372762"/>
            <a:ext cx="1231900" cy="15240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0FE7B45C-258E-9E4D-9835-2781A9423B2B}"/>
              </a:ext>
            </a:extLst>
          </p:cNvPr>
          <p:cNvSpPr txBox="1"/>
          <p:nvPr/>
        </p:nvSpPr>
        <p:spPr>
          <a:xfrm>
            <a:off x="609600" y="5100935"/>
            <a:ext cx="4343400" cy="923330"/>
          </a:xfrm>
          <a:prstGeom prst="rect">
            <a:avLst/>
          </a:prstGeom>
          <a:solidFill>
            <a:schemeClr val="bg1"/>
          </a:solidFill>
          <a:ln>
            <a:solidFill>
              <a:schemeClr val="accent1"/>
            </a:solidFill>
          </a:ln>
        </p:spPr>
        <p:txBody>
          <a:bodyPr wrap="square" rtlCol="0">
            <a:spAutoFit/>
          </a:bodyPr>
          <a:lstStyle/>
          <a:p>
            <a:r>
              <a:rPr lang="en-US" dirty="0"/>
              <a:t>Questions? Comments?</a:t>
            </a:r>
          </a:p>
          <a:p>
            <a:r>
              <a:rPr lang="en-US" dirty="0"/>
              <a:t>Dan’s cell phone: (413) 455-0856</a:t>
            </a:r>
          </a:p>
          <a:p>
            <a:r>
              <a:rPr lang="en-US" dirty="0"/>
              <a:t>Dan’s email: </a:t>
            </a:r>
            <a:r>
              <a:rPr lang="en-US" dirty="0">
                <a:hlinkClick r:id="rId3"/>
              </a:rPr>
              <a:t>danc@onlc.com</a:t>
            </a:r>
            <a:endParaRPr lang="en-US" dirty="0"/>
          </a:p>
        </p:txBody>
      </p:sp>
    </p:spTree>
    <p:extLst>
      <p:ext uri="{BB962C8B-B14F-4D97-AF65-F5344CB8AC3E}">
        <p14:creationId xmlns:p14="http://schemas.microsoft.com/office/powerpoint/2010/main" val="1632368655"/>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Thank you!</a:t>
            </a:r>
          </a:p>
        </p:txBody>
      </p:sp>
      <p:sp>
        <p:nvSpPr>
          <p:cNvPr id="5" name="Subtitle 4"/>
          <p:cNvSpPr>
            <a:spLocks noGrp="1"/>
          </p:cNvSpPr>
          <p:nvPr>
            <p:ph type="subTitle" idx="1"/>
          </p:nvPr>
        </p:nvSpPr>
        <p:spPr/>
        <p:txBody>
          <a:bodyPr/>
          <a:lstStyle/>
          <a:p>
            <a:r>
              <a:rPr lang="en-US" dirty="0"/>
              <a:t>Questions?</a:t>
            </a:r>
          </a:p>
          <a:p>
            <a:r>
              <a:rPr lang="en-US" dirty="0"/>
              <a:t>Survey: http://</a:t>
            </a:r>
            <a:r>
              <a:rPr lang="en-US" dirty="0" err="1"/>
              <a:t>www.onlc.com</a:t>
            </a:r>
            <a:r>
              <a:rPr lang="en-US" dirty="0"/>
              <a:t>/</a:t>
            </a:r>
            <a:r>
              <a:rPr lang="en-US" dirty="0" err="1"/>
              <a:t>eval</a:t>
            </a:r>
            <a:endParaRPr lang="en-US" dirty="0"/>
          </a:p>
        </p:txBody>
      </p:sp>
    </p:spTree>
    <p:extLst>
      <p:ext uri="{BB962C8B-B14F-4D97-AF65-F5344CB8AC3E}">
        <p14:creationId xmlns:p14="http://schemas.microsoft.com/office/powerpoint/2010/main" val="17686504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ctrTitle"/>
          </p:nvPr>
        </p:nvSpPr>
        <p:spPr/>
        <p:txBody>
          <a:bodyPr/>
          <a:lstStyle/>
          <a:p>
            <a:r>
              <a:rPr lang="en-US" dirty="0"/>
              <a:t>Questions?</a:t>
            </a:r>
          </a:p>
        </p:txBody>
      </p:sp>
      <p:sp>
        <p:nvSpPr>
          <p:cNvPr id="9" name="Subtitle 8"/>
          <p:cNvSpPr>
            <a:spLocks noGrp="1"/>
          </p:cNvSpPr>
          <p:nvPr>
            <p:ph type="subTitle" idx="1"/>
          </p:nvPr>
        </p:nvSpPr>
        <p:spPr/>
        <p:txBody>
          <a:bodyPr/>
          <a:lstStyle/>
          <a:p>
            <a:endParaRPr lang="en-US"/>
          </a:p>
        </p:txBody>
      </p:sp>
      <p:sp>
        <p:nvSpPr>
          <p:cNvPr id="3" name="Slide Number Placeholder 2"/>
          <p:cNvSpPr>
            <a:spLocks noGrp="1"/>
          </p:cNvSpPr>
          <p:nvPr>
            <p:ph type="sldNum" sz="quarter" idx="12"/>
          </p:nvPr>
        </p:nvSpPr>
        <p:spPr/>
        <p:txBody>
          <a:bodyPr/>
          <a:lstStyle/>
          <a:p>
            <a:endParaRPr lang="en-US" dirty="0"/>
          </a:p>
        </p:txBody>
      </p:sp>
    </p:spTree>
    <p:extLst>
      <p:ext uri="{BB962C8B-B14F-4D97-AF65-F5344CB8AC3E}">
        <p14:creationId xmlns:p14="http://schemas.microsoft.com/office/powerpoint/2010/main" val="241932701"/>
      </p:ext>
    </p:extLst>
  </p:cSld>
  <p:clrMapOvr>
    <a:masterClrMapping/>
  </p:clrMapOvr>
</p:sld>
</file>

<file path=ppt/theme/theme1.xml><?xml version="1.0" encoding="utf-8"?>
<a:theme xmlns:a="http://schemas.openxmlformats.org/drawingml/2006/main" name="Edge">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Edge">
      <a:majorFont>
        <a:latin typeface="Century Gothic"/>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Edge 1">
        <a:dk1>
          <a:srgbClr val="333333"/>
        </a:dk1>
        <a:lt1>
          <a:srgbClr val="FFFFFF"/>
        </a:lt1>
        <a:dk2>
          <a:srgbClr val="820000"/>
        </a:dk2>
        <a:lt2>
          <a:srgbClr val="FFFFFF"/>
        </a:lt2>
        <a:accent1>
          <a:srgbClr val="FF9900"/>
        </a:accent1>
        <a:accent2>
          <a:srgbClr val="CC3300"/>
        </a:accent2>
        <a:accent3>
          <a:srgbClr val="C1AAAA"/>
        </a:accent3>
        <a:accent4>
          <a:srgbClr val="DADADA"/>
        </a:accent4>
        <a:accent5>
          <a:srgbClr val="FFCAAA"/>
        </a:accent5>
        <a:accent6>
          <a:srgbClr val="B92D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2">
        <a:dk1>
          <a:srgbClr val="333333"/>
        </a:dk1>
        <a:lt1>
          <a:srgbClr val="CCCCFF"/>
        </a:lt1>
        <a:dk2>
          <a:srgbClr val="0B0506"/>
        </a:dk2>
        <a:lt2>
          <a:srgbClr val="FFFFFF"/>
        </a:lt2>
        <a:accent1>
          <a:srgbClr val="3366CC"/>
        </a:accent1>
        <a:accent2>
          <a:srgbClr val="3333CC"/>
        </a:accent2>
        <a:accent3>
          <a:srgbClr val="AAAAAA"/>
        </a:accent3>
        <a:accent4>
          <a:srgbClr val="AEAEDA"/>
        </a:accent4>
        <a:accent5>
          <a:srgbClr val="ADB8E2"/>
        </a:accent5>
        <a:accent6>
          <a:srgbClr val="2D2DB9"/>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3">
        <a:dk1>
          <a:srgbClr val="333333"/>
        </a:dk1>
        <a:lt1>
          <a:srgbClr val="FFFFFF"/>
        </a:lt1>
        <a:dk2>
          <a:srgbClr val="221013"/>
        </a:dk2>
        <a:lt2>
          <a:srgbClr val="FFFFFF"/>
        </a:lt2>
        <a:accent1>
          <a:srgbClr val="CC3300"/>
        </a:accent1>
        <a:accent2>
          <a:srgbClr val="CC9900"/>
        </a:accent2>
        <a:accent3>
          <a:srgbClr val="ABAAAA"/>
        </a:accent3>
        <a:accent4>
          <a:srgbClr val="DADADA"/>
        </a:accent4>
        <a:accent5>
          <a:srgbClr val="E2ADAA"/>
        </a:accent5>
        <a:accent6>
          <a:srgbClr val="B98A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4">
        <a:dk1>
          <a:srgbClr val="11054B"/>
        </a:dk1>
        <a:lt1>
          <a:srgbClr val="FFFFFF"/>
        </a:lt1>
        <a:dk2>
          <a:srgbClr val="0000CC"/>
        </a:dk2>
        <a:lt2>
          <a:srgbClr val="FFFFFF"/>
        </a:lt2>
        <a:accent1>
          <a:srgbClr val="FF6600"/>
        </a:accent1>
        <a:accent2>
          <a:srgbClr val="FF3300"/>
        </a:accent2>
        <a:accent3>
          <a:srgbClr val="AAAAE2"/>
        </a:accent3>
        <a:accent4>
          <a:srgbClr val="DADADA"/>
        </a:accent4>
        <a:accent5>
          <a:srgbClr val="FFB8AA"/>
        </a:accent5>
        <a:accent6>
          <a:srgbClr val="E72D00"/>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Edge 5">
        <a:dk1>
          <a:srgbClr val="9B8D65"/>
        </a:dk1>
        <a:lt1>
          <a:srgbClr val="F8F8F8"/>
        </a:lt1>
        <a:dk2>
          <a:srgbClr val="002600"/>
        </a:dk2>
        <a:lt2>
          <a:srgbClr val="FAFACC"/>
        </a:lt2>
        <a:accent1>
          <a:srgbClr val="CC9933"/>
        </a:accent1>
        <a:accent2>
          <a:srgbClr val="8F9967"/>
        </a:accent2>
        <a:accent3>
          <a:srgbClr val="AAACAA"/>
        </a:accent3>
        <a:accent4>
          <a:srgbClr val="D4D4D4"/>
        </a:accent4>
        <a:accent5>
          <a:srgbClr val="E2CAAD"/>
        </a:accent5>
        <a:accent6>
          <a:srgbClr val="818A5D"/>
        </a:accent6>
        <a:hlink>
          <a:srgbClr val="336600"/>
        </a:hlink>
        <a:folHlink>
          <a:srgbClr val="808000"/>
        </a:folHlink>
      </a:clrScheme>
      <a:clrMap bg1="dk2" tx1="lt1" bg2="dk1" tx2="lt2" accent1="accent1" accent2="accent2" accent3="accent3" accent4="accent4" accent5="accent5" accent6="accent6" hlink="hlink" folHlink="folHlink"/>
    </a:extraClrScheme>
    <a:extraClrScheme>
      <a:clrScheme name="Edge 6">
        <a:dk1>
          <a:srgbClr val="333333"/>
        </a:dk1>
        <a:lt1>
          <a:srgbClr val="FFFFFF"/>
        </a:lt1>
        <a:dk2>
          <a:srgbClr val="006699"/>
        </a:dk2>
        <a:lt2>
          <a:srgbClr val="FFFFFF"/>
        </a:lt2>
        <a:accent1>
          <a:srgbClr val="CC9900"/>
        </a:accent1>
        <a:accent2>
          <a:srgbClr val="FF9900"/>
        </a:accent2>
        <a:accent3>
          <a:srgbClr val="AAB8CA"/>
        </a:accent3>
        <a:accent4>
          <a:srgbClr val="DADADA"/>
        </a:accent4>
        <a:accent5>
          <a:srgbClr val="E2CAAA"/>
        </a:accent5>
        <a:accent6>
          <a:srgbClr val="E78A00"/>
        </a:accent6>
        <a:hlink>
          <a:srgbClr val="FFCC00"/>
        </a:hlink>
        <a:folHlink>
          <a:srgbClr val="706F37"/>
        </a:folHlink>
      </a:clrScheme>
      <a:clrMap bg1="dk2" tx1="lt1" bg2="dk1" tx2="lt2" accent1="accent1" accent2="accent2" accent3="accent3" accent4="accent4" accent5="accent5" accent6="accent6" hlink="hlink" folHlink="folHlink"/>
    </a:extraClrScheme>
    <a:extraClrScheme>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clrMap bg1="lt1" tx1="dk1" bg2="lt2" tx2="dk2" accent1="accent1" accent2="accent2" accent3="accent3" accent4="accent4" accent5="accent5" accent6="accent6" hlink="hlink" folHlink="folHlink"/>
    </a:extraClrScheme>
    <a:extraClrScheme>
      <a:clrScheme name="Edge 8">
        <a:dk1>
          <a:srgbClr val="000000"/>
        </a:dk1>
        <a:lt1>
          <a:srgbClr val="FFFFFF"/>
        </a:lt1>
        <a:dk2>
          <a:srgbClr val="CC0000"/>
        </a:dk2>
        <a:lt2>
          <a:srgbClr val="666699"/>
        </a:lt2>
        <a:accent1>
          <a:srgbClr val="808080"/>
        </a:accent1>
        <a:accent2>
          <a:srgbClr val="999933"/>
        </a:accent2>
        <a:accent3>
          <a:srgbClr val="FFFFFF"/>
        </a:accent3>
        <a:accent4>
          <a:srgbClr val="000000"/>
        </a:accent4>
        <a:accent5>
          <a:srgbClr val="C0C0C0"/>
        </a:accent5>
        <a:accent6>
          <a:srgbClr val="8A8A2D"/>
        </a:accent6>
        <a:hlink>
          <a:srgbClr val="4C6D80"/>
        </a:hlink>
        <a:folHlink>
          <a:srgbClr val="B2B2B2"/>
        </a:folHlink>
      </a:clrScheme>
      <a:clrMap bg1="lt1" tx1="dk1" bg2="lt2" tx2="dk2" accent1="accent1" accent2="accent2" accent3="accent3" accent4="accent4" accent5="accent5" accent6="accent6" hlink="hlink" folHlink="folHlink"/>
    </a:extraClrScheme>
    <a:extraClrScheme>
      <a:clrScheme name="Edge 9">
        <a:dk1>
          <a:srgbClr val="000000"/>
        </a:dk1>
        <a:lt1>
          <a:srgbClr val="FFFFFF"/>
        </a:lt1>
        <a:dk2>
          <a:srgbClr val="003399"/>
        </a:dk2>
        <a:lt2>
          <a:srgbClr val="666699"/>
        </a:lt2>
        <a:accent1>
          <a:srgbClr val="009999"/>
        </a:accent1>
        <a:accent2>
          <a:srgbClr val="4C6D4E"/>
        </a:accent2>
        <a:accent3>
          <a:srgbClr val="FFFFFF"/>
        </a:accent3>
        <a:accent4>
          <a:srgbClr val="000000"/>
        </a:accent4>
        <a:accent5>
          <a:srgbClr val="AACACA"/>
        </a:accent5>
        <a:accent6>
          <a:srgbClr val="446246"/>
        </a:accent6>
        <a:hlink>
          <a:srgbClr val="4C6D80"/>
        </a:hlink>
        <a:folHlink>
          <a:srgbClr val="B2B2B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NLC OnDemand Master Final" id="{76EFC82E-3E3D-4067-A02D-BCE9F92FA70E}" vid="{7996A0E1-4167-41C3-A99B-65BBF2CAF6A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F17D0A5D2A94D41851BD81F437949EB" ma:contentTypeVersion="4" ma:contentTypeDescription="Create a new document." ma:contentTypeScope="" ma:versionID="86394c489d6ea242463219402424de30">
  <xsd:schema xmlns:xsd="http://www.w3.org/2001/XMLSchema" xmlns:xs="http://www.w3.org/2001/XMLSchema" xmlns:p="http://schemas.microsoft.com/office/2006/metadata/properties" xmlns:ns2="8ae4afce-818c-4ab4-8e35-377c82201c18" xmlns:ns3="6549f357-ea04-4fdc-a4ff-01e398dbae1f" targetNamespace="http://schemas.microsoft.com/office/2006/metadata/properties" ma:root="true" ma:fieldsID="fe252f9ea815bb7a68216b40880644e9" ns2:_="" ns3:_="">
    <xsd:import namespace="8ae4afce-818c-4ab4-8e35-377c82201c18"/>
    <xsd:import namespace="6549f357-ea04-4fdc-a4ff-01e398dbae1f"/>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ae4afce-818c-4ab4-8e35-377c82201c1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6549f357-ea04-4fdc-a4ff-01e398dbae1f"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5E59C5BB-F795-4F02-AFC2-70EF9316FDF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ae4afce-818c-4ab4-8e35-377c82201c18"/>
    <ds:schemaRef ds:uri="6549f357-ea04-4fdc-a4ff-01e398dbae1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FBE9ADF-F1D8-4E9F-83D5-C6625824914C}">
  <ds:schemaRefs>
    <ds:schemaRef ds:uri="http://schemas.microsoft.com/sharepoint/v3/contenttype/forms"/>
  </ds:schemaRefs>
</ds:datastoreItem>
</file>

<file path=customXml/itemProps3.xml><?xml version="1.0" encoding="utf-8"?>
<ds:datastoreItem xmlns:ds="http://schemas.openxmlformats.org/officeDocument/2006/customXml" ds:itemID="{FF9AC6B8-7021-4B23-A9AF-61295A177099}">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ONLC OnDemand Master Final</Template>
  <TotalTime>34790</TotalTime>
  <Words>3050</Words>
  <Application>Microsoft Office PowerPoint</Application>
  <PresentationFormat>Widescreen</PresentationFormat>
  <Paragraphs>475</Paragraphs>
  <Slides>85</Slides>
  <Notes>4</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85</vt:i4>
      </vt:variant>
    </vt:vector>
  </HeadingPairs>
  <TitlesOfParts>
    <vt:vector size="96" baseType="lpstr">
      <vt:lpstr>Arial</vt:lpstr>
      <vt:lpstr>Calibri</vt:lpstr>
      <vt:lpstr>Century Gothic</vt:lpstr>
      <vt:lpstr>Consolas</vt:lpstr>
      <vt:lpstr>Courier New</vt:lpstr>
      <vt:lpstr>Segoe</vt:lpstr>
      <vt:lpstr>Segoe UI</vt:lpstr>
      <vt:lpstr>Segoe UI Light</vt:lpstr>
      <vt:lpstr>Verdana</vt:lpstr>
      <vt:lpstr>Wingdings</vt:lpstr>
      <vt:lpstr>Edge</vt:lpstr>
      <vt:lpstr>Splunk Fundamentals: Level 1</vt:lpstr>
      <vt:lpstr>PowerPoint Presentation</vt:lpstr>
      <vt:lpstr>Student introductions</vt:lpstr>
      <vt:lpstr>Housekeeping</vt:lpstr>
      <vt:lpstr>The Courseware</vt:lpstr>
      <vt:lpstr>Classroom Setup</vt:lpstr>
      <vt:lpstr>Course Outline</vt:lpstr>
      <vt:lpstr>Related Classes</vt:lpstr>
      <vt:lpstr>Questions?</vt:lpstr>
      <vt:lpstr>Module 1: Getting Started</vt:lpstr>
      <vt:lpstr>Module 1: Getting Started</vt:lpstr>
      <vt:lpstr>Splunk - Getting Started </vt:lpstr>
      <vt:lpstr>A brief history of Splunk</vt:lpstr>
      <vt:lpstr>Security Information and Event Management (SIEM)</vt:lpstr>
      <vt:lpstr>Installing Splunk </vt:lpstr>
      <vt:lpstr>Installing Splunk </vt:lpstr>
      <vt:lpstr>Splunk Apps</vt:lpstr>
      <vt:lpstr>Creating a Splunk App </vt:lpstr>
      <vt:lpstr>Creating a Splunk App </vt:lpstr>
      <vt:lpstr>Populating data with Eventgen </vt:lpstr>
      <vt:lpstr>Controlling Splunk </vt:lpstr>
      <vt:lpstr>Viewing the Destinations app </vt:lpstr>
      <vt:lpstr>Creating your first dashboard  </vt:lpstr>
      <vt:lpstr>Lab 1: Getting Started</vt:lpstr>
      <vt:lpstr>Module 2: Bringing in Data</vt:lpstr>
      <vt:lpstr>Bringing in Data </vt:lpstr>
      <vt:lpstr>Splunk and big data </vt:lpstr>
      <vt:lpstr>Splunk data sources </vt:lpstr>
      <vt:lpstr>Creating Indexes </vt:lpstr>
      <vt:lpstr>Buckets </vt:lpstr>
      <vt:lpstr>Log Files as data input </vt:lpstr>
      <vt:lpstr>Sourcetype</vt:lpstr>
      <vt:lpstr>Splunk events and fields </vt:lpstr>
      <vt:lpstr>Default Fields</vt:lpstr>
      <vt:lpstr>Extracting new fields  </vt:lpstr>
      <vt:lpstr>Lab 2: Bringing In Data</vt:lpstr>
      <vt:lpstr>Module 3: Search Processing Language</vt:lpstr>
      <vt:lpstr>Search Processing Language </vt:lpstr>
      <vt:lpstr>Anatomy of a search </vt:lpstr>
      <vt:lpstr>Search pipeline</vt:lpstr>
      <vt:lpstr>Time modifiers </vt:lpstr>
      <vt:lpstr>Filtering search results </vt:lpstr>
      <vt:lpstr>Additional Search commands: stats</vt:lpstr>
      <vt:lpstr>Additional Search commands: top/rare</vt:lpstr>
      <vt:lpstr>Additional Search commands: chart, timechart</vt:lpstr>
      <vt:lpstr>Additional Search commands: eval </vt:lpstr>
      <vt:lpstr>Additional Search commands: rex </vt:lpstr>
      <vt:lpstr>Lab 3: Search Processing Language</vt:lpstr>
      <vt:lpstr>Module 4: Reporting, Alerts, and Search Optimization </vt:lpstr>
      <vt:lpstr>Reporting, Alerts, and Search Optimization</vt:lpstr>
      <vt:lpstr>Data classification with Event Types </vt:lpstr>
      <vt:lpstr>Data normalization with Tags </vt:lpstr>
      <vt:lpstr>Data enrichment with Lookups </vt:lpstr>
      <vt:lpstr>Creating and scheduling reports </vt:lpstr>
      <vt:lpstr>Creating alerts </vt:lpstr>
      <vt:lpstr>Search and Report acceleration </vt:lpstr>
      <vt:lpstr>Scheduling options </vt:lpstr>
      <vt:lpstr>Summary indexing  </vt:lpstr>
      <vt:lpstr>Lab 4: Reporting, Alerts, and Search Optimization</vt:lpstr>
      <vt:lpstr>Module 5: Dynamic Dashboarding</vt:lpstr>
      <vt:lpstr>Dynamic Dashboarding </vt:lpstr>
      <vt:lpstr>Creating effective dashboards </vt:lpstr>
      <vt:lpstr>Types of dashboards </vt:lpstr>
      <vt:lpstr>Types of dashboards </vt:lpstr>
      <vt:lpstr>Dynamic Form-Based Dashboard</vt:lpstr>
      <vt:lpstr>Dynamic Form-Based Dashboard</vt:lpstr>
      <vt:lpstr>Dashboard Layouts</vt:lpstr>
      <vt:lpstr>Panel Options</vt:lpstr>
      <vt:lpstr>Form inputs </vt:lpstr>
      <vt:lpstr>Creating a time range input </vt:lpstr>
      <vt:lpstr>Static real-time dashboard </vt:lpstr>
      <vt:lpstr>Creating a choropleth map  </vt:lpstr>
      <vt:lpstr>Lab 5: Dynamic Dashboarding</vt:lpstr>
      <vt:lpstr>Data Models and Pivots</vt:lpstr>
      <vt:lpstr>Data Models and Pivots </vt:lpstr>
      <vt:lpstr>Data Models and Pivots </vt:lpstr>
      <vt:lpstr>Creating a data model </vt:lpstr>
      <vt:lpstr>Adding attributes to objects</vt:lpstr>
      <vt:lpstr>Creating child objects</vt:lpstr>
      <vt:lpstr>Creating an attribute based on a regular expression</vt:lpstr>
      <vt:lpstr>Data model acceleration </vt:lpstr>
      <vt:lpstr>Creating a dashboard</vt:lpstr>
      <vt:lpstr>Rearranging your dashboard </vt:lpstr>
      <vt:lpstr>Lab 6: Data Models and Pivot</vt:lpstr>
      <vt:lpstr>Thank you!</vt:lpstr>
    </vt:vector>
  </TitlesOfParts>
  <Company>HP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HP</dc:creator>
  <cp:lastModifiedBy>Dan Costello</cp:lastModifiedBy>
  <cp:revision>213</cp:revision>
  <cp:lastPrinted>2016-11-17T13:26:17Z</cp:lastPrinted>
  <dcterms:created xsi:type="dcterms:W3CDTF">2018-12-12T15:57:24Z</dcterms:created>
  <dcterms:modified xsi:type="dcterms:W3CDTF">2020-04-27T03:21:56Z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0x010100DF17D0A5D2A94D41851BD81F437949EB</vt:lpwstr>
  </property>
</Properties>
</file>